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29.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28.xml"/>
  <Override ContentType="application/vnd.openxmlformats-officedocument.presentationml.notesSlide+xml" PartName="/ppt/notesSlides/notesSlide15.xml"/>
  <Override ContentType="application/vnd.openxmlformats-officedocument.presentationml.notesSlide+xml" PartName="/ppt/notesSlides/notesSlide11.xml"/>
  <Override ContentType="application/vnd.openxmlformats-officedocument.presentationml.notesSlide+xml" PartName="/ppt/notesSlides/notesSlide24.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22.xml"/>
  <Override ContentType="application/vnd.openxmlformats-officedocument.presentationml.notesSlide+xml" PartName="/ppt/notesSlides/notesSlide7.xml"/>
  <Override ContentType="application/vnd.openxmlformats-officedocument.presentationml.notesSlide+xml" PartName="/ppt/notesSlides/notesSlide26.xml"/>
  <Override ContentType="application/vnd.openxmlformats-officedocument.presentationml.notesSlide+xml" PartName="/ppt/notesSlides/notesSlide5.xml"/>
  <Override ContentType="application/vnd.openxmlformats-officedocument.presentationml.notesSlide+xml" PartName="/ppt/notesSlides/notesSlide19.xml"/>
  <Override ContentType="application/vnd.openxmlformats-officedocument.presentationml.notesSlide+xml" PartName="/ppt/notesSlides/notesSlide27.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xml"/>
  <Override ContentType="application/vnd.openxmlformats-officedocument.presentationml.slideLayout+xml" PartName="/ppt/slideLayouts/slideLayout6.xml"/>
  <Override ContentType="application/vnd.openxmlformats-officedocument.presentationml.slideMaster+xml" PartName="/ppt/slideMasters/slideMaster3.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22.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5.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29.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28.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23.xml"/>
  <Override ContentType="application/vnd.openxmlformats-officedocument.presentationml.slide+xml" PartName="/ppt/slides/slide2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theme+xml" PartName="/ppt/theme/theme4.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48" r:id="rId4"/>
    <p:sldMasterId id="2147483651" r:id="rId5"/>
    <p:sldMasterId id="2147483654" r:id="rId6"/>
  </p:sldMasterIdLst>
  <p:notesMasterIdLst>
    <p:notesMasterId r:id="rId7"/>
  </p:notesMasterIdLst>
  <p:sldIdLst>
    <p:sldId id="256" r:id="rId8"/>
    <p:sldId id="257" r:id="rId9"/>
    <p:sldId id="258" r:id="rId10"/>
    <p:sldId id="259" r:id="rId11"/>
    <p:sldId id="260" r:id="rId12"/>
    <p:sldId id="261" r:id="rId13"/>
    <p:sldId id="262" r:id="rId14"/>
    <p:sldId id="263" r:id="rId15"/>
    <p:sldId id="264" r:id="rId16"/>
    <p:sldId id="265" r:id="rId17"/>
    <p:sldId id="266" r:id="rId18"/>
    <p:sldId id="267" r:id="rId19"/>
    <p:sldId id="268" r:id="rId20"/>
    <p:sldId id="269" r:id="rId21"/>
    <p:sldId id="270" r:id="rId22"/>
    <p:sldId id="271" r:id="rId23"/>
    <p:sldId id="272" r:id="rId24"/>
    <p:sldId id="273" r:id="rId25"/>
    <p:sldId id="274" r:id="rId26"/>
    <p:sldId id="275" r:id="rId27"/>
    <p:sldId id="276" r:id="rId28"/>
    <p:sldId id="277" r:id="rId29"/>
    <p:sldId id="278" r:id="rId30"/>
    <p:sldId id="279" r:id="rId31"/>
    <p:sldId id="280" r:id="rId32"/>
    <p:sldId id="281" r:id="rId33"/>
    <p:sldId id="282" r:id="rId34"/>
    <p:sldId id="283" r:id="rId35"/>
    <p:sldId id="284" r:id="rId36"/>
  </p:sldIdLst>
  <p:sldSz cy="6858000" cx="12192000"/>
  <p:notesSz cx="6858000" cy="9144000"/>
  <p:embeddedFontLst>
    <p:embeddedFont>
      <p:font typeface="Open Sans"/>
      <p:regular r:id="rId37"/>
      <p:bold r:id="rId38"/>
      <p:italic r:id="rId39"/>
      <p:boldItalic r:id="rId40"/>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GoogleSlidesCustomDataVersion2">
      <go:slidesCustomData xmlns:go="http://customooxmlschemas.google.com/" r:id="rId41" roundtripDataSignature="AMtx7mhMHDf6OOw6c27HIaLbMb80N6aSXg=="/>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4C4CE5BC-D747-4A3A-817A-66A88520B0AA}">
  <a:tblStyle styleId="{4C4CE5BC-D747-4A3A-817A-66A88520B0AA}" styleName="Table_0">
    <a:wholeTbl>
      <a:tcTxStyle b="off" i="off">
        <a:font>
          <a:latin typeface="Arial"/>
          <a:ea typeface="Arial"/>
          <a:cs typeface="Arial"/>
        </a:font>
        <a:srgbClr val="000000"/>
      </a:tcTxStyle>
    </a:wholeTbl>
    <a:band1H>
      <a:tcTxStyle b="off" i="off"/>
    </a:band1H>
    <a:band2H>
      <a:tcTxStyle b="off" i="off"/>
    </a:band2H>
    <a:band1V>
      <a:tcTxStyle b="off" i="off"/>
    </a:band1V>
    <a:band2V>
      <a:tcTxStyle b="off" i="off"/>
    </a:band2V>
    <a:lastCol>
      <a:tcTxStyle b="off" i="off"/>
    </a:lastCol>
    <a:firstCol>
      <a:tcTxStyle b="off" i="off"/>
    </a:firstCol>
    <a:lastRow>
      <a:tcTxStyle b="off" i="off"/>
    </a:lastRow>
    <a:seCell>
      <a:tcTxStyle b="off" i="off"/>
    </a:seCell>
    <a:swCell>
      <a:tcTxStyle b="off" i="off"/>
    </a:swCell>
    <a:firstRow>
      <a:tcTxStyle b="off" i="off"/>
    </a:firstRow>
    <a:neCell>
      <a:tcTxStyle b="off" i="off"/>
    </a:neCell>
    <a:nwCell>
      <a:tcTxStyle b="off" i="off"/>
    </a:nwCell>
  </a:tblStyle>
</a:tblStyleLst>
</file>

<file path=ppt/_rels/presentation.xml.rels><?xml version="1.0" encoding="UTF-8" standalone="yes"?><Relationships xmlns="http://schemas.openxmlformats.org/package/2006/relationships"><Relationship Id="rId40" Type="http://schemas.openxmlformats.org/officeDocument/2006/relationships/font" Target="fonts/OpenSans-boldItalic.fntdata"/><Relationship Id="rId20" Type="http://schemas.openxmlformats.org/officeDocument/2006/relationships/slide" Target="slides/slide13.xml"/><Relationship Id="rId41" Type="http://customschemas.google.com/relationships/presentationmetadata" Target="metadata"/><Relationship Id="rId22" Type="http://schemas.openxmlformats.org/officeDocument/2006/relationships/slide" Target="slides/slide15.xml"/><Relationship Id="rId21" Type="http://schemas.openxmlformats.org/officeDocument/2006/relationships/slide" Target="slides/slide14.xml"/><Relationship Id="rId24" Type="http://schemas.openxmlformats.org/officeDocument/2006/relationships/slide" Target="slides/slide17.xml"/><Relationship Id="rId23" Type="http://schemas.openxmlformats.org/officeDocument/2006/relationships/slide" Target="slides/slide16.xml"/><Relationship Id="rId1" Type="http://schemas.openxmlformats.org/officeDocument/2006/relationships/theme" Target="theme/theme3.xml"/><Relationship Id="rId2" Type="http://schemas.openxmlformats.org/officeDocument/2006/relationships/presProps" Target="presProps.xml"/><Relationship Id="rId3"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2.xml"/><Relationship Id="rId26" Type="http://schemas.openxmlformats.org/officeDocument/2006/relationships/slide" Target="slides/slide19.xml"/><Relationship Id="rId25" Type="http://schemas.openxmlformats.org/officeDocument/2006/relationships/slide" Target="slides/slide18.xml"/><Relationship Id="rId28" Type="http://schemas.openxmlformats.org/officeDocument/2006/relationships/slide" Target="slides/slide21.xml"/><Relationship Id="rId27" Type="http://schemas.openxmlformats.org/officeDocument/2006/relationships/slide" Target="slides/slide20.xml"/><Relationship Id="rId5" Type="http://schemas.openxmlformats.org/officeDocument/2006/relationships/slideMaster" Target="slideMasters/slideMaster2.xml"/><Relationship Id="rId6" Type="http://schemas.openxmlformats.org/officeDocument/2006/relationships/slideMaster" Target="slideMasters/slideMaster3.xml"/><Relationship Id="rId29" Type="http://schemas.openxmlformats.org/officeDocument/2006/relationships/slide" Target="slides/slide22.xml"/><Relationship Id="rId7" Type="http://schemas.openxmlformats.org/officeDocument/2006/relationships/notesMaster" Target="notesMasters/notesMaster1.xml"/><Relationship Id="rId8" Type="http://schemas.openxmlformats.org/officeDocument/2006/relationships/slide" Target="slides/slide1.xml"/><Relationship Id="rId31" Type="http://schemas.openxmlformats.org/officeDocument/2006/relationships/slide" Target="slides/slide24.xml"/><Relationship Id="rId30" Type="http://schemas.openxmlformats.org/officeDocument/2006/relationships/slide" Target="slides/slide23.xml"/><Relationship Id="rId11" Type="http://schemas.openxmlformats.org/officeDocument/2006/relationships/slide" Target="slides/slide4.xml"/><Relationship Id="rId33" Type="http://schemas.openxmlformats.org/officeDocument/2006/relationships/slide" Target="slides/slide26.xml"/><Relationship Id="rId10" Type="http://schemas.openxmlformats.org/officeDocument/2006/relationships/slide" Target="slides/slide3.xml"/><Relationship Id="rId32" Type="http://schemas.openxmlformats.org/officeDocument/2006/relationships/slide" Target="slides/slide25.xml"/><Relationship Id="rId13" Type="http://schemas.openxmlformats.org/officeDocument/2006/relationships/slide" Target="slides/slide6.xml"/><Relationship Id="rId35" Type="http://schemas.openxmlformats.org/officeDocument/2006/relationships/slide" Target="slides/slide28.xml"/><Relationship Id="rId12" Type="http://schemas.openxmlformats.org/officeDocument/2006/relationships/slide" Target="slides/slide5.xml"/><Relationship Id="rId34" Type="http://schemas.openxmlformats.org/officeDocument/2006/relationships/slide" Target="slides/slide27.xml"/><Relationship Id="rId15" Type="http://schemas.openxmlformats.org/officeDocument/2006/relationships/slide" Target="slides/slide8.xml"/><Relationship Id="rId37" Type="http://schemas.openxmlformats.org/officeDocument/2006/relationships/font" Target="fonts/OpenSans-regular.fntdata"/><Relationship Id="rId14" Type="http://schemas.openxmlformats.org/officeDocument/2006/relationships/slide" Target="slides/slide7.xml"/><Relationship Id="rId36" Type="http://schemas.openxmlformats.org/officeDocument/2006/relationships/slide" Target="slides/slide29.xml"/><Relationship Id="rId17" Type="http://schemas.openxmlformats.org/officeDocument/2006/relationships/slide" Target="slides/slide10.xml"/><Relationship Id="rId39" Type="http://schemas.openxmlformats.org/officeDocument/2006/relationships/font" Target="fonts/OpenSans-italic.fntdata"/><Relationship Id="rId16" Type="http://schemas.openxmlformats.org/officeDocument/2006/relationships/slide" Target="slides/slide9.xml"/><Relationship Id="rId38" Type="http://schemas.openxmlformats.org/officeDocument/2006/relationships/font" Target="fonts/OpenSans-bold.fntdata"/><Relationship Id="rId19" Type="http://schemas.openxmlformats.org/officeDocument/2006/relationships/slide" Target="slides/slide12.xml"/><Relationship Id="rId18" Type="http://schemas.openxmlformats.org/officeDocument/2006/relationships/slide" Target="slides/slide1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71800" cy="458788"/>
          </a:xfrm>
          <a:prstGeom prst="rect">
            <a:avLst/>
          </a:prstGeom>
          <a:noFill/>
          <a:ln>
            <a:noFill/>
          </a:ln>
        </p:spPr>
        <p:txBody>
          <a:bodyPr anchorCtr="0" anchor="t"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4" name="Google Shape;4;n"/>
          <p:cNvSpPr txBox="1"/>
          <p:nvPr>
            <p:ph idx="10" type="dt"/>
          </p:nvPr>
        </p:nvSpPr>
        <p:spPr>
          <a:xfrm>
            <a:off x="3884613" y="0"/>
            <a:ext cx="2971800" cy="458788"/>
          </a:xfrm>
          <a:prstGeom prst="rect">
            <a:avLst/>
          </a:prstGeom>
          <a:noFill/>
          <a:ln>
            <a:noFill/>
          </a:ln>
        </p:spPr>
        <p:txBody>
          <a:bodyPr anchorCtr="0" anchor="t" bIns="45700" lIns="91425" spcFirstLastPara="1" rIns="91425" wrap="square" tIns="45700">
            <a:noAutofit/>
          </a:bodyPr>
          <a:lstStyle>
            <a:lvl1pPr lvl="0" marR="0" rtl="0" algn="r">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5" name="Google Shape;5;n"/>
          <p:cNvSpPr/>
          <p:nvPr>
            <p:ph idx="3"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indent="-228600" lvl="1" marL="9144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2pPr>
            <a:lvl3pPr indent="-228600" lvl="2" marL="13716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3pPr>
            <a:lvl4pPr indent="-228600" lvl="3" marL="18288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4pPr>
            <a:lvl5pPr indent="-228600" lvl="4" marL="22860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5pPr>
            <a:lvl6pPr indent="-228600" lvl="5" marL="27432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6pPr>
            <a:lvl7pPr indent="-228600" lvl="6" marL="32004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7pPr>
            <a:lvl8pPr indent="-228600" lvl="7" marL="36576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8pPr>
            <a:lvl9pPr indent="-228600" lvl="8" marL="41148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8685213"/>
            <a:ext cx="2971800" cy="458787"/>
          </a:xfrm>
          <a:prstGeom prst="rect">
            <a:avLst/>
          </a:prstGeom>
          <a:noFill/>
          <a:ln>
            <a:noFill/>
          </a:ln>
        </p:spPr>
        <p:txBody>
          <a:bodyPr anchorCtr="0" anchor="b"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8" name="Google Shape;8;n"/>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h5p.org/" TargetMode="External"/><Relationship Id="rId3" Type="http://schemas.openxmlformats.org/officeDocument/2006/relationships/hyperlink" Target="https://h5p.org/question-set" TargetMode="External"/><Relationship Id="rId4" Type="http://schemas.openxmlformats.org/officeDocument/2006/relationships/hyperlink" Target="https://kahoot.com/" TargetMode="External"/><Relationship Id="rId5" Type="http://schemas.openxmlformats.org/officeDocument/2006/relationships/hyperlink" Target="https://codecombat.com/" TargetMode="Externa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h5p.org/" TargetMode="External"/><Relationship Id="rId3" Type="http://schemas.openxmlformats.org/officeDocument/2006/relationships/hyperlink" Target="https://h5p.org/question-set" TargetMode="External"/><Relationship Id="rId4" Type="http://schemas.openxmlformats.org/officeDocument/2006/relationships/hyperlink" Target="https://kahoot.com/" TargetMode="External"/><Relationship Id="rId5" Type="http://schemas.openxmlformats.org/officeDocument/2006/relationships/hyperlink" Target="https://codecombat.com/" TargetMode="Externa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h5p.org/" TargetMode="External"/><Relationship Id="rId3" Type="http://schemas.openxmlformats.org/officeDocument/2006/relationships/hyperlink" Target="https://h5p.org/question-set" TargetMode="External"/><Relationship Id="rId4" Type="http://schemas.openxmlformats.org/officeDocument/2006/relationships/hyperlink" Target="https://codecombat.com/" TargetMode="External"/><Relationship Id="rId10" Type="http://schemas.openxmlformats.org/officeDocument/2006/relationships/hyperlink" Target="https://workspace.google.com/products/jamboard/" TargetMode="External"/><Relationship Id="rId9" Type="http://schemas.openxmlformats.org/officeDocument/2006/relationships/hyperlink" Target="https://padlet.com/" TargetMode="External"/><Relationship Id="rId5" Type="http://schemas.openxmlformats.org/officeDocument/2006/relationships/hyperlink" Target="https://kahoot.com/" TargetMode="External"/><Relationship Id="rId6" Type="http://schemas.openxmlformats.org/officeDocument/2006/relationships/hyperlink" Target="https://moodle.org/" TargetMode="External"/><Relationship Id="rId7" Type="http://schemas.openxmlformats.org/officeDocument/2006/relationships/hyperlink" Target="https://chatgpt.com/" TargetMode="External"/><Relationship Id="rId8" Type="http://schemas.openxmlformats.org/officeDocument/2006/relationships/hyperlink" Target="https://www.mentimeter.com/" TargetMode="Externa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h5p.org/" TargetMode="External"/><Relationship Id="rId3" Type="http://schemas.openxmlformats.org/officeDocument/2006/relationships/hyperlink" Target="https://h5p.org/question-set" TargetMode="External"/><Relationship Id="rId4" Type="http://schemas.openxmlformats.org/officeDocument/2006/relationships/hyperlink" Target="https://kahoot.com/" TargetMode="External"/><Relationship Id="rId5" Type="http://schemas.openxmlformats.org/officeDocument/2006/relationships/hyperlink" Target="https://codecombat.com/" TargetMode="Externa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0" name="Shape 80"/>
        <p:cNvGrpSpPr/>
        <p:nvPr/>
      </p:nvGrpSpPr>
      <p:grpSpPr>
        <a:xfrm>
          <a:off x="0" y="0"/>
          <a:ext cx="0" cy="0"/>
          <a:chOff x="0" y="0"/>
          <a:chExt cx="0" cy="0"/>
        </a:xfrm>
      </p:grpSpPr>
      <p:sp>
        <p:nvSpPr>
          <p:cNvPr id="81" name="Google Shape;81;p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82" name="Google Shape;82;p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5" name="Shape 145"/>
        <p:cNvGrpSpPr/>
        <p:nvPr/>
      </p:nvGrpSpPr>
      <p:grpSpPr>
        <a:xfrm>
          <a:off x="0" y="0"/>
          <a:ext cx="0" cy="0"/>
          <a:chOff x="0" y="0"/>
          <a:chExt cx="0" cy="0"/>
        </a:xfrm>
      </p:grpSpPr>
      <p:sp>
        <p:nvSpPr>
          <p:cNvPr id="146" name="Google Shape;146;g3501b5cbe11_1_1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47" name="Google Shape;147;g3501b5cbe11_1_11: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1000"/>
              </a:spcBef>
              <a:spcAft>
                <a:spcPts val="0"/>
              </a:spcAft>
              <a:buSzPts val="1400"/>
              <a:buNone/>
            </a:pPr>
            <a:r>
              <a:t/>
            </a:r>
            <a:endParaRPr>
              <a:solidFill>
                <a:srgbClr val="2B454E"/>
              </a:solidFill>
              <a:extLst>
                <a:ext uri="http://customooxmlschemas.google.com/">
                  <go:slidesCustomData xmlns:go="http://customooxmlschemas.google.com/" textRoundtripDataId="20"/>
                </a:ext>
              </a:extLst>
            </a:endParaRPr>
          </a:p>
          <a:p>
            <a:pPr indent="0" lvl="0" marL="0" rtl="0" algn="l">
              <a:lnSpc>
                <a:spcPct val="90000"/>
              </a:lnSpc>
              <a:spcBef>
                <a:spcPts val="1000"/>
              </a:spcBef>
              <a:spcAft>
                <a:spcPts val="0"/>
              </a:spcAft>
              <a:buSzPts val="1400"/>
              <a:buNone/>
            </a:pPr>
            <a:r>
              <a:rPr lang="en-US">
                <a:solidFill>
                  <a:srgbClr val="2B454E"/>
                </a:solidFill>
                <a:extLst>
                  <a:ext uri="http://customooxmlschemas.google.com/">
                    <go:slidesCustomData xmlns:go="http://customooxmlschemas.google.com/" textRoundtripDataId="21"/>
                  </a:ext>
                </a:extLst>
              </a:rPr>
              <a:t>Dit is Activiteit 1.</a:t>
            </a:r>
            <a:endParaRPr>
              <a:solidFill>
                <a:srgbClr val="2B454E"/>
              </a:solidFill>
              <a:extLst>
                <a:ext uri="http://customooxmlschemas.google.com/">
                  <go:slidesCustomData xmlns:go="http://customooxmlschemas.google.com/" textRoundtripDataId="22"/>
                </a:ext>
              </a:extLst>
            </a:endParaRPr>
          </a:p>
          <a:p>
            <a:pPr indent="0" lvl="0" marL="0" rtl="0" algn="l">
              <a:lnSpc>
                <a:spcPct val="90000"/>
              </a:lnSpc>
              <a:spcBef>
                <a:spcPts val="1000"/>
              </a:spcBef>
              <a:spcAft>
                <a:spcPts val="0"/>
              </a:spcAft>
              <a:buSzPts val="1400"/>
              <a:buNone/>
            </a:pPr>
            <a:r>
              <a:rPr lang="en-US">
                <a:solidFill>
                  <a:srgbClr val="2B454E"/>
                </a:solidFill>
                <a:extLst>
                  <a:ext uri="http://customooxmlschemas.google.com/">
                    <go:slidesCustomData xmlns:go="http://customooxmlschemas.google.com/" textRoundtripDataId="23"/>
                  </a:ext>
                </a:extLst>
              </a:rPr>
              <a:t>H5P is een open-source platform waarmee docenten interactieve quizzen, beoordelingen en andere boeiende inhoud kunnen maken. Het ondersteunt verschillende vraagtypes zoals meerkeuzevragen, invullen en slepen, waardoor het leren dynamischer en interactiever wordt. URL: </a:t>
            </a:r>
            <a:r>
              <a:rPr lang="en-US" u="sng">
                <a:solidFill>
                  <a:schemeClr val="hlink"/>
                </a:solidFill>
                <a:hlinkClick r:id="rId2"/>
                <a:extLst>
                  <a:ext uri="http://customooxmlschemas.google.com/">
                    <go:slidesCustomData xmlns:go="http://customooxmlschemas.google.com/" textRoundtripDataId="24"/>
                  </a:ext>
                </a:extLst>
              </a:rPr>
              <a:t>https://h5p.org/</a:t>
            </a:r>
            <a:endParaRPr>
              <a:solidFill>
                <a:srgbClr val="2B454E"/>
              </a:solidFill>
              <a:extLst>
                <a:ext uri="http://customooxmlschemas.google.com/">
                  <go:slidesCustomData xmlns:go="http://customooxmlschemas.google.com/" textRoundtripDataId="25"/>
                </a:ext>
              </a:extLst>
            </a:endParaRPr>
          </a:p>
          <a:p>
            <a:pPr indent="0" lvl="0" marL="0" rtl="0" algn="l">
              <a:lnSpc>
                <a:spcPct val="90000"/>
              </a:lnSpc>
              <a:spcBef>
                <a:spcPts val="1000"/>
              </a:spcBef>
              <a:spcAft>
                <a:spcPts val="0"/>
              </a:spcAft>
              <a:buSzPts val="1400"/>
              <a:buNone/>
            </a:pPr>
            <a:r>
              <a:rPr lang="en-US">
                <a:solidFill>
                  <a:srgbClr val="2B454E"/>
                </a:solidFill>
                <a:extLst>
                  <a:ext uri="http://customooxmlschemas.google.com/">
                    <go:slidesCustomData xmlns:go="http://customooxmlschemas.google.com/" textRoundtripDataId="26"/>
                  </a:ext>
                </a:extLst>
              </a:rPr>
              <a:t>H5P Question Set is een veelzijdige tool waarmee docenten interactieve quizzen kunnen maken met meerdere vraagtypes, waaronder meerkeuzevragen, waar/onwaar, invullen, slepen-en-neerzetten en meer. Het biedt directe feedback, scores en het bijhouden van de voortgang, waardoor het een geweldig hulpmiddel is voor formatieve beoordeling. Vragensets kunnen worden geïntegreerd in websites, leerbeheersystemen (LMS) zoals Moodle, of zelfstandig worden gebruikt om de betrokkenheid en het leerproces te verbeteren.</a:t>
            </a:r>
            <a:endParaRPr>
              <a:solidFill>
                <a:srgbClr val="2B454E"/>
              </a:solidFill>
              <a:extLst>
                <a:ext uri="http://customooxmlschemas.google.com/">
                  <go:slidesCustomData xmlns:go="http://customooxmlschemas.google.com/" textRoundtripDataId="27"/>
                </a:ext>
              </a:extLst>
            </a:endParaRPr>
          </a:p>
          <a:p>
            <a:pPr indent="0" lvl="0" marL="0" rtl="0" algn="l">
              <a:lnSpc>
                <a:spcPct val="90000"/>
              </a:lnSpc>
              <a:spcBef>
                <a:spcPts val="1000"/>
              </a:spcBef>
              <a:spcAft>
                <a:spcPts val="0"/>
              </a:spcAft>
              <a:buSzPts val="1400"/>
              <a:buNone/>
            </a:pPr>
            <a:r>
              <a:rPr lang="en-US">
                <a:solidFill>
                  <a:srgbClr val="2B454E"/>
                </a:solidFill>
                <a:extLst>
                  <a:ext uri="http://customooxmlschemas.google.com/">
                    <go:slidesCustomData xmlns:go="http://customooxmlschemas.google.com/" textRoundtripDataId="28"/>
                  </a:ext>
                </a:extLst>
              </a:rPr>
              <a:t>URL: </a:t>
            </a:r>
            <a:r>
              <a:rPr lang="en-US" u="sng">
                <a:solidFill>
                  <a:schemeClr val="hlink"/>
                </a:solidFill>
                <a:hlinkClick r:id="rId3"/>
                <a:extLst>
                  <a:ext uri="http://customooxmlschemas.google.com/">
                    <go:slidesCustomData xmlns:go="http://customooxmlschemas.google.com/" textRoundtripDataId="29"/>
                  </a:ext>
                </a:extLst>
              </a:rPr>
              <a:t>https:</a:t>
            </a:r>
            <a:r>
              <a:rPr lang="en-US">
                <a:solidFill>
                  <a:srgbClr val="2B454E"/>
                </a:solidFill>
                <a:extLst>
                  <a:ext uri="http://customooxmlschemas.google.com/">
                    <go:slidesCustomData xmlns:go="http://customooxmlschemas.google.com/" textRoundtripDataId="30"/>
                  </a:ext>
                </a:extLst>
              </a:rPr>
              <a:t>//h5p.org/question-set </a:t>
            </a:r>
            <a:endParaRPr>
              <a:solidFill>
                <a:srgbClr val="2B454E"/>
              </a:solidFill>
              <a:extLst>
                <a:ext uri="http://customooxmlschemas.google.com/">
                  <go:slidesCustomData xmlns:go="http://customooxmlschemas.google.com/" textRoundtripDataId="31"/>
                </a:ext>
              </a:extLst>
            </a:endParaRPr>
          </a:p>
          <a:p>
            <a:pPr indent="0" lvl="0" marL="0" rtl="0" algn="l">
              <a:lnSpc>
                <a:spcPct val="90000"/>
              </a:lnSpc>
              <a:spcBef>
                <a:spcPts val="1000"/>
              </a:spcBef>
              <a:spcAft>
                <a:spcPts val="0"/>
              </a:spcAft>
              <a:buSzPts val="1400"/>
              <a:buNone/>
            </a:pPr>
            <a:r>
              <a:rPr lang="en-US">
                <a:solidFill>
                  <a:srgbClr val="2B454E"/>
                </a:solidFill>
                <a:extLst>
                  <a:ext uri="http://customooxmlschemas.google.com/">
                    <go:slidesCustomData xmlns:go="http://customooxmlschemas.google.com/" textRoundtripDataId="32"/>
                  </a:ext>
                </a:extLst>
              </a:rPr>
              <a:t>Kahoot! is een spelgebaseerd leerplatform waarmee leerkrachten live quizzen, enquêtes en discussies kunnen maken en organiseren. Leerlingen nemen in realtime deel met behulp van hun apparaten, waardoor beoordelingen leuk en interactief zijn en de betrokkenheid wordt gestimuleerd. Het biedt ook zelfstudie-uitdagingen voor leren op afstand. URL: </a:t>
            </a:r>
            <a:r>
              <a:rPr lang="en-US" u="sng">
                <a:solidFill>
                  <a:schemeClr val="hlink"/>
                </a:solidFill>
                <a:hlinkClick r:id="rId4"/>
                <a:extLst>
                  <a:ext uri="http://customooxmlschemas.google.com/">
                    <go:slidesCustomData xmlns:go="http://customooxmlschemas.google.com/" textRoundtripDataId="33"/>
                  </a:ext>
                </a:extLst>
              </a:rPr>
              <a:t>https:</a:t>
            </a:r>
            <a:r>
              <a:rPr lang="en-US">
                <a:solidFill>
                  <a:srgbClr val="2B454E"/>
                </a:solidFill>
                <a:extLst>
                  <a:ext uri="http://customooxmlschemas.google.com/">
                    <go:slidesCustomData xmlns:go="http://customooxmlschemas.google.com/" textRoundtripDataId="34"/>
                  </a:ext>
                </a:extLst>
              </a:rPr>
              <a:t>//kahoot.com/ </a:t>
            </a:r>
            <a:endParaRPr>
              <a:solidFill>
                <a:srgbClr val="2B454E"/>
              </a:solidFill>
              <a:extLst>
                <a:ext uri="http://customooxmlschemas.google.com/">
                  <go:slidesCustomData xmlns:go="http://customooxmlschemas.google.com/" textRoundtripDataId="35"/>
                </a:ext>
              </a:extLst>
            </a:endParaRPr>
          </a:p>
          <a:p>
            <a:pPr indent="0" lvl="0" marL="0" rtl="0" algn="l">
              <a:lnSpc>
                <a:spcPct val="90000"/>
              </a:lnSpc>
              <a:spcBef>
                <a:spcPts val="1000"/>
              </a:spcBef>
              <a:spcAft>
                <a:spcPts val="0"/>
              </a:spcAft>
              <a:buSzPts val="1400"/>
              <a:buNone/>
            </a:pPr>
            <a:r>
              <a:rPr lang="en-US">
                <a:solidFill>
                  <a:srgbClr val="2B454E"/>
                </a:solidFill>
                <a:extLst>
                  <a:ext uri="http://customooxmlschemas.google.com/">
                    <go:slidesCustomData xmlns:go="http://customooxmlschemas.google.com/" textRoundtripDataId="36"/>
                  </a:ext>
                </a:extLst>
              </a:rPr>
              <a:t>CodeCombat is een interactief coderingsspel dat is ontworpen om echte programmeertalen zoals Python en JavaScript te leren via een leuk avontuur in RPG-stijl. Spelers schrijven echte code om door uitdagingen te navigeren, puzzels op te lossen en levels te doorlopen, waardoor het een uitstekend hulpmiddel is voor gamified programmeeronderwijs. </a:t>
            </a:r>
            <a:r>
              <a:rPr lang="en-US" u="sng">
                <a:solidFill>
                  <a:schemeClr val="hlink"/>
                </a:solidFill>
                <a:hlinkClick r:id="rId5"/>
                <a:extLst>
                  <a:ext uri="http://customooxmlschemas.google.com/">
                    <go:slidesCustomData xmlns:go="http://customooxmlschemas.google.com/" textRoundtripDataId="37"/>
                  </a:ext>
                </a:extLst>
              </a:rPr>
              <a:t>https://codecombat.</a:t>
            </a:r>
            <a:r>
              <a:rPr lang="en-US">
                <a:solidFill>
                  <a:srgbClr val="2B454E"/>
                </a:solidFill>
                <a:extLst>
                  <a:ext uri="http://customooxmlschemas.google.com/">
                    <go:slidesCustomData xmlns:go="http://customooxmlschemas.google.com/" textRoundtripDataId="38"/>
                  </a:ext>
                </a:extLst>
              </a:rPr>
              <a:t>com/ </a:t>
            </a:r>
            <a:endParaRPr>
              <a:solidFill>
                <a:srgbClr val="2B454E"/>
              </a:solidFill>
            </a:endParaRPr>
          </a:p>
        </p:txBody>
      </p:sp>
      <p:sp>
        <p:nvSpPr>
          <p:cNvPr id="148" name="Google Shape;148;g3501b5cbe11_1_11: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3" name="Shape 153"/>
        <p:cNvGrpSpPr/>
        <p:nvPr/>
      </p:nvGrpSpPr>
      <p:grpSpPr>
        <a:xfrm>
          <a:off x="0" y="0"/>
          <a:ext cx="0" cy="0"/>
          <a:chOff x="0" y="0"/>
          <a:chExt cx="0" cy="0"/>
        </a:xfrm>
      </p:grpSpPr>
      <p:sp>
        <p:nvSpPr>
          <p:cNvPr id="154" name="Google Shape;154;g3501b5cbe11_1_2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55" name="Google Shape;155;g3501b5cbe11_1_20: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1000"/>
              </a:spcBef>
              <a:spcAft>
                <a:spcPts val="0"/>
              </a:spcAft>
              <a:buSzPts val="1400"/>
              <a:buNone/>
            </a:pPr>
            <a:r>
              <a:t/>
            </a:r>
            <a:endParaRPr>
              <a:solidFill>
                <a:srgbClr val="2B454E"/>
              </a:solidFill>
              <a:extLst>
                <a:ext uri="http://customooxmlschemas.google.com/">
                  <go:slidesCustomData xmlns:go="http://customooxmlschemas.google.com/" textRoundtripDataId="39"/>
                </a:ext>
              </a:extLst>
            </a:endParaRPr>
          </a:p>
          <a:p>
            <a:pPr indent="0" lvl="0" marL="0" rtl="0" algn="l">
              <a:lnSpc>
                <a:spcPct val="90000"/>
              </a:lnSpc>
              <a:spcBef>
                <a:spcPts val="1000"/>
              </a:spcBef>
              <a:spcAft>
                <a:spcPts val="0"/>
              </a:spcAft>
              <a:buSzPts val="1400"/>
              <a:buNone/>
            </a:pPr>
            <a:r>
              <a:rPr lang="en-US">
                <a:solidFill>
                  <a:srgbClr val="2B454E"/>
                </a:solidFill>
                <a:extLst>
                  <a:ext uri="http://customooxmlschemas.google.com/">
                    <go:slidesCustomData xmlns:go="http://customooxmlschemas.google.com/" textRoundtripDataId="40"/>
                  </a:ext>
                </a:extLst>
              </a:rPr>
              <a:t>Dit is Activiteit 1.</a:t>
            </a:r>
            <a:endParaRPr>
              <a:solidFill>
                <a:srgbClr val="2B454E"/>
              </a:solidFill>
              <a:extLst>
                <a:ext uri="http://customooxmlschemas.google.com/">
                  <go:slidesCustomData xmlns:go="http://customooxmlschemas.google.com/" textRoundtripDataId="41"/>
                </a:ext>
              </a:extLst>
            </a:endParaRPr>
          </a:p>
          <a:p>
            <a:pPr indent="0" lvl="0" marL="0" rtl="0" algn="l">
              <a:lnSpc>
                <a:spcPct val="90000"/>
              </a:lnSpc>
              <a:spcBef>
                <a:spcPts val="1000"/>
              </a:spcBef>
              <a:spcAft>
                <a:spcPts val="0"/>
              </a:spcAft>
              <a:buSzPts val="1400"/>
              <a:buNone/>
            </a:pPr>
            <a:r>
              <a:rPr lang="en-US">
                <a:solidFill>
                  <a:srgbClr val="2B454E"/>
                </a:solidFill>
                <a:extLst>
                  <a:ext uri="http://customooxmlschemas.google.com/">
                    <go:slidesCustomData xmlns:go="http://customooxmlschemas.google.com/" textRoundtripDataId="42"/>
                  </a:ext>
                </a:extLst>
              </a:rPr>
              <a:t>H5P is een open-source platform waarmee docenten interactieve quizzen, beoordelingen en andere boeiende inhoud kunnen maken. Het ondersteunt verschillende vraagtypes zoals meerkeuzevragen, invullen en slepen, waardoor het leren dynamischer en interactiever wordt. URL: </a:t>
            </a:r>
            <a:r>
              <a:rPr lang="en-US" u="sng">
                <a:solidFill>
                  <a:schemeClr val="hlink"/>
                </a:solidFill>
                <a:hlinkClick r:id="rId2"/>
                <a:extLst>
                  <a:ext uri="http://customooxmlschemas.google.com/">
                    <go:slidesCustomData xmlns:go="http://customooxmlschemas.google.com/" textRoundtripDataId="43"/>
                  </a:ext>
                </a:extLst>
              </a:rPr>
              <a:t>https://h5p.org/</a:t>
            </a:r>
            <a:endParaRPr>
              <a:solidFill>
                <a:srgbClr val="2B454E"/>
              </a:solidFill>
              <a:extLst>
                <a:ext uri="http://customooxmlschemas.google.com/">
                  <go:slidesCustomData xmlns:go="http://customooxmlschemas.google.com/" textRoundtripDataId="44"/>
                </a:ext>
              </a:extLst>
            </a:endParaRPr>
          </a:p>
          <a:p>
            <a:pPr indent="0" lvl="0" marL="0" rtl="0" algn="l">
              <a:lnSpc>
                <a:spcPct val="90000"/>
              </a:lnSpc>
              <a:spcBef>
                <a:spcPts val="1000"/>
              </a:spcBef>
              <a:spcAft>
                <a:spcPts val="0"/>
              </a:spcAft>
              <a:buSzPts val="1400"/>
              <a:buNone/>
            </a:pPr>
            <a:r>
              <a:rPr lang="en-US">
                <a:solidFill>
                  <a:srgbClr val="2B454E"/>
                </a:solidFill>
                <a:extLst>
                  <a:ext uri="http://customooxmlschemas.google.com/">
                    <go:slidesCustomData xmlns:go="http://customooxmlschemas.google.com/" textRoundtripDataId="45"/>
                  </a:ext>
                </a:extLst>
              </a:rPr>
              <a:t>H5P Question Set is een veelzijdige tool waarmee docenten interactieve quizzen kunnen maken met meerdere vraagtypes, waaronder meerkeuzevragen, waar/onwaar, invullen, slepen-en-neerzetten en meer. Het biedt directe feedback, scores en het bijhouden van de voortgang, waardoor het een geweldig hulpmiddel is voor formatieve beoordeling. Vragensets kunnen worden geïntegreerd in websites, leerbeheersystemen (LMS) zoals Moodle, of zelfstandig worden gebruikt om de betrokkenheid en het leerproces te verbeteren.</a:t>
            </a:r>
            <a:endParaRPr>
              <a:solidFill>
                <a:srgbClr val="2B454E"/>
              </a:solidFill>
              <a:extLst>
                <a:ext uri="http://customooxmlschemas.google.com/">
                  <go:slidesCustomData xmlns:go="http://customooxmlschemas.google.com/" textRoundtripDataId="46"/>
                </a:ext>
              </a:extLst>
            </a:endParaRPr>
          </a:p>
          <a:p>
            <a:pPr indent="0" lvl="0" marL="0" rtl="0" algn="l">
              <a:lnSpc>
                <a:spcPct val="90000"/>
              </a:lnSpc>
              <a:spcBef>
                <a:spcPts val="1000"/>
              </a:spcBef>
              <a:spcAft>
                <a:spcPts val="0"/>
              </a:spcAft>
              <a:buSzPts val="1400"/>
              <a:buNone/>
            </a:pPr>
            <a:r>
              <a:rPr lang="en-US">
                <a:solidFill>
                  <a:srgbClr val="2B454E"/>
                </a:solidFill>
                <a:extLst>
                  <a:ext uri="http://customooxmlschemas.google.com/">
                    <go:slidesCustomData xmlns:go="http://customooxmlschemas.google.com/" textRoundtripDataId="47"/>
                  </a:ext>
                </a:extLst>
              </a:rPr>
              <a:t>URL: </a:t>
            </a:r>
            <a:r>
              <a:rPr lang="en-US" u="sng">
                <a:solidFill>
                  <a:schemeClr val="hlink"/>
                </a:solidFill>
                <a:hlinkClick r:id="rId3"/>
                <a:extLst>
                  <a:ext uri="http://customooxmlschemas.google.com/">
                    <go:slidesCustomData xmlns:go="http://customooxmlschemas.google.com/" textRoundtripDataId="48"/>
                  </a:ext>
                </a:extLst>
              </a:rPr>
              <a:t>https:</a:t>
            </a:r>
            <a:r>
              <a:rPr lang="en-US">
                <a:solidFill>
                  <a:srgbClr val="2B454E"/>
                </a:solidFill>
                <a:extLst>
                  <a:ext uri="http://customooxmlschemas.google.com/">
                    <go:slidesCustomData xmlns:go="http://customooxmlschemas.google.com/" textRoundtripDataId="49"/>
                  </a:ext>
                </a:extLst>
              </a:rPr>
              <a:t>//h5p.org/question-set </a:t>
            </a:r>
            <a:endParaRPr>
              <a:solidFill>
                <a:srgbClr val="2B454E"/>
              </a:solidFill>
              <a:extLst>
                <a:ext uri="http://customooxmlschemas.google.com/">
                  <go:slidesCustomData xmlns:go="http://customooxmlschemas.google.com/" textRoundtripDataId="50"/>
                </a:ext>
              </a:extLst>
            </a:endParaRPr>
          </a:p>
          <a:p>
            <a:pPr indent="0" lvl="0" marL="0" rtl="0" algn="l">
              <a:lnSpc>
                <a:spcPct val="90000"/>
              </a:lnSpc>
              <a:spcBef>
                <a:spcPts val="1000"/>
              </a:spcBef>
              <a:spcAft>
                <a:spcPts val="0"/>
              </a:spcAft>
              <a:buSzPts val="1400"/>
              <a:buNone/>
            </a:pPr>
            <a:r>
              <a:rPr lang="en-US">
                <a:solidFill>
                  <a:srgbClr val="2B454E"/>
                </a:solidFill>
                <a:extLst>
                  <a:ext uri="http://customooxmlschemas.google.com/">
                    <go:slidesCustomData xmlns:go="http://customooxmlschemas.google.com/" textRoundtripDataId="51"/>
                  </a:ext>
                </a:extLst>
              </a:rPr>
              <a:t>Kahoot! is een spelgebaseerd leerplatform waarmee leerkrachten live quizzen, enquêtes en discussies kunnen maken en organiseren. Leerlingen nemen in realtime deel met behulp van hun apparaten, waardoor beoordelingen leuk en interactief zijn en de betrokkenheid wordt gestimuleerd. Het biedt ook zelfstudie-uitdagingen voor leren op afstand. URL: </a:t>
            </a:r>
            <a:r>
              <a:rPr lang="en-US" u="sng">
                <a:solidFill>
                  <a:schemeClr val="hlink"/>
                </a:solidFill>
                <a:hlinkClick r:id="rId4"/>
                <a:extLst>
                  <a:ext uri="http://customooxmlschemas.google.com/">
                    <go:slidesCustomData xmlns:go="http://customooxmlschemas.google.com/" textRoundtripDataId="52"/>
                  </a:ext>
                </a:extLst>
              </a:rPr>
              <a:t>https:</a:t>
            </a:r>
            <a:r>
              <a:rPr lang="en-US">
                <a:solidFill>
                  <a:srgbClr val="2B454E"/>
                </a:solidFill>
                <a:extLst>
                  <a:ext uri="http://customooxmlschemas.google.com/">
                    <go:slidesCustomData xmlns:go="http://customooxmlschemas.google.com/" textRoundtripDataId="53"/>
                  </a:ext>
                </a:extLst>
              </a:rPr>
              <a:t>//kahoot.com/ </a:t>
            </a:r>
            <a:endParaRPr>
              <a:solidFill>
                <a:srgbClr val="2B454E"/>
              </a:solidFill>
              <a:extLst>
                <a:ext uri="http://customooxmlschemas.google.com/">
                  <go:slidesCustomData xmlns:go="http://customooxmlschemas.google.com/" textRoundtripDataId="54"/>
                </a:ext>
              </a:extLst>
            </a:endParaRPr>
          </a:p>
          <a:p>
            <a:pPr indent="0" lvl="0" marL="0" rtl="0" algn="l">
              <a:lnSpc>
                <a:spcPct val="90000"/>
              </a:lnSpc>
              <a:spcBef>
                <a:spcPts val="1000"/>
              </a:spcBef>
              <a:spcAft>
                <a:spcPts val="0"/>
              </a:spcAft>
              <a:buSzPts val="1400"/>
              <a:buNone/>
            </a:pPr>
            <a:r>
              <a:rPr lang="en-US">
                <a:solidFill>
                  <a:srgbClr val="2B454E"/>
                </a:solidFill>
                <a:extLst>
                  <a:ext uri="http://customooxmlschemas.google.com/">
                    <go:slidesCustomData xmlns:go="http://customooxmlschemas.google.com/" textRoundtripDataId="55"/>
                  </a:ext>
                </a:extLst>
              </a:rPr>
              <a:t>CodeCombat is een interactief coderingsspel dat is ontworpen om echte programmeertalen zoals Python en JavaScript te leren via een leuk avontuur in RPG-stijl. Spelers schrijven echte code om door uitdagingen te navigeren, puzzels op te lossen en levels te doorlopen, waardoor het een uitstekend hulpmiddel is voor gamified programmeeronderwijs. </a:t>
            </a:r>
            <a:r>
              <a:rPr lang="en-US" u="sng">
                <a:solidFill>
                  <a:schemeClr val="hlink"/>
                </a:solidFill>
                <a:hlinkClick r:id="rId5"/>
                <a:extLst>
                  <a:ext uri="http://customooxmlschemas.google.com/">
                    <go:slidesCustomData xmlns:go="http://customooxmlschemas.google.com/" textRoundtripDataId="56"/>
                  </a:ext>
                </a:extLst>
              </a:rPr>
              <a:t>https://codecombat.</a:t>
            </a:r>
            <a:r>
              <a:rPr lang="en-US">
                <a:solidFill>
                  <a:srgbClr val="2B454E"/>
                </a:solidFill>
                <a:extLst>
                  <a:ext uri="http://customooxmlschemas.google.com/">
                    <go:slidesCustomData xmlns:go="http://customooxmlschemas.google.com/" textRoundtripDataId="57"/>
                  </a:ext>
                </a:extLst>
              </a:rPr>
              <a:t>com/ </a:t>
            </a:r>
            <a:endParaRPr>
              <a:solidFill>
                <a:srgbClr val="2B454E"/>
              </a:solidFill>
            </a:endParaRPr>
          </a:p>
        </p:txBody>
      </p:sp>
      <p:sp>
        <p:nvSpPr>
          <p:cNvPr id="156" name="Google Shape;156;g3501b5cbe11_1_20: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1" name="Shape 161"/>
        <p:cNvGrpSpPr/>
        <p:nvPr/>
      </p:nvGrpSpPr>
      <p:grpSpPr>
        <a:xfrm>
          <a:off x="0" y="0"/>
          <a:ext cx="0" cy="0"/>
          <a:chOff x="0" y="0"/>
          <a:chExt cx="0" cy="0"/>
        </a:xfrm>
      </p:grpSpPr>
      <p:sp>
        <p:nvSpPr>
          <p:cNvPr id="162" name="Google Shape;162;g3441028e5a5_0_3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63" name="Google Shape;163;g3441028e5a5_0_36: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1000"/>
              </a:spcBef>
              <a:spcAft>
                <a:spcPts val="0"/>
              </a:spcAft>
              <a:buSzPts val="1400"/>
              <a:buNone/>
            </a:pPr>
            <a:r>
              <a:rPr lang="en-US">
                <a:solidFill>
                  <a:srgbClr val="2B454E"/>
                </a:solidFill>
              </a:rPr>
              <a:t>Activiteit 1 gaat verder...</a:t>
            </a:r>
            <a:endParaRPr>
              <a:solidFill>
                <a:srgbClr val="2B454E"/>
              </a:solidFill>
            </a:endParaRPr>
          </a:p>
          <a:p>
            <a:pPr indent="0" lvl="0" marL="0" rtl="0" algn="l">
              <a:lnSpc>
                <a:spcPct val="90000"/>
              </a:lnSpc>
              <a:spcBef>
                <a:spcPts val="1000"/>
              </a:spcBef>
              <a:spcAft>
                <a:spcPts val="0"/>
              </a:spcAft>
              <a:buSzPts val="1400"/>
              <a:buNone/>
            </a:pPr>
            <a:r>
              <a:rPr lang="en-US">
                <a:solidFill>
                  <a:srgbClr val="2B454E"/>
                </a:solidFill>
                <a:extLst>
                  <a:ext uri="http://customooxmlschemas.google.com/">
                    <go:slidesCustomData xmlns:go="http://customooxmlschemas.google.com/" textRoundtripDataId="58"/>
                  </a:ext>
                </a:extLst>
              </a:rPr>
              <a:t>Maak groepen van de deelnemers.</a:t>
            </a:r>
            <a:endParaRPr>
              <a:solidFill>
                <a:srgbClr val="2B454E"/>
              </a:solidFill>
            </a:endParaRPr>
          </a:p>
          <a:p>
            <a:pPr indent="0" lvl="0" marL="0" rtl="0" algn="l">
              <a:lnSpc>
                <a:spcPct val="90000"/>
              </a:lnSpc>
              <a:spcBef>
                <a:spcPts val="1000"/>
              </a:spcBef>
              <a:spcAft>
                <a:spcPts val="0"/>
              </a:spcAft>
              <a:buSzPts val="1400"/>
              <a:buNone/>
            </a:pPr>
            <a:r>
              <a:rPr lang="en-US">
                <a:solidFill>
                  <a:srgbClr val="2B454E"/>
                </a:solidFill>
              </a:rPr>
              <a:t>Laat ze discussiëren over hoe deze hulpmiddelen kunnen helpen bij betrokkenheid, creativiteit en beoordeling</a:t>
            </a:r>
            <a:endParaRPr>
              <a:solidFill>
                <a:srgbClr val="2B454E"/>
              </a:solidFill>
            </a:endParaRPr>
          </a:p>
          <a:p>
            <a:pPr indent="0" lvl="0" marL="0" rtl="0" algn="l">
              <a:lnSpc>
                <a:spcPct val="90000"/>
              </a:lnSpc>
              <a:spcBef>
                <a:spcPts val="1000"/>
              </a:spcBef>
              <a:spcAft>
                <a:spcPts val="0"/>
              </a:spcAft>
              <a:buSzPts val="1400"/>
              <a:buNone/>
            </a:pPr>
            <a:r>
              <a:rPr lang="en-US">
                <a:solidFill>
                  <a:srgbClr val="2B454E"/>
                </a:solidFill>
              </a:rPr>
              <a:t>Welke tool vinden ze het nuttigst?</a:t>
            </a:r>
            <a:endParaRPr>
              <a:solidFill>
                <a:srgbClr val="2B454E"/>
              </a:solidFill>
            </a:endParaRPr>
          </a:p>
          <a:p>
            <a:pPr indent="0" lvl="0" marL="0" rtl="0" algn="l">
              <a:lnSpc>
                <a:spcPct val="90000"/>
              </a:lnSpc>
              <a:spcBef>
                <a:spcPts val="1000"/>
              </a:spcBef>
              <a:spcAft>
                <a:spcPts val="0"/>
              </a:spcAft>
              <a:buSzPts val="1400"/>
              <a:buNone/>
            </a:pPr>
            <a:r>
              <a:t/>
            </a:r>
            <a:endParaRPr>
              <a:solidFill>
                <a:srgbClr val="2B454E"/>
              </a:solidFill>
            </a:endParaRPr>
          </a:p>
        </p:txBody>
      </p:sp>
      <p:sp>
        <p:nvSpPr>
          <p:cNvPr id="164" name="Google Shape;164;g3441028e5a5_0_36: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8" name="Shape 168"/>
        <p:cNvGrpSpPr/>
        <p:nvPr/>
      </p:nvGrpSpPr>
      <p:grpSpPr>
        <a:xfrm>
          <a:off x="0" y="0"/>
          <a:ext cx="0" cy="0"/>
          <a:chOff x="0" y="0"/>
          <a:chExt cx="0" cy="0"/>
        </a:xfrm>
      </p:grpSpPr>
      <p:sp>
        <p:nvSpPr>
          <p:cNvPr id="169" name="Google Shape;169;g3408979d82a_0_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70" name="Google Shape;170;g3408979d82a_0_3: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1000"/>
              </a:spcBef>
              <a:spcAft>
                <a:spcPts val="0"/>
              </a:spcAft>
              <a:buSzPts val="1400"/>
              <a:buNone/>
            </a:pPr>
            <a:r>
              <a:rPr lang="en-US">
                <a:solidFill>
                  <a:srgbClr val="2B454E"/>
                </a:solidFill>
              </a:rPr>
              <a:t>Dit is Activiteit 2.</a:t>
            </a:r>
            <a:endParaRPr>
              <a:solidFill>
                <a:srgbClr val="2B454E"/>
              </a:solidFill>
            </a:endParaRPr>
          </a:p>
          <a:p>
            <a:pPr indent="0" lvl="0" marL="0" rtl="0" algn="l">
              <a:lnSpc>
                <a:spcPct val="90000"/>
              </a:lnSpc>
              <a:spcBef>
                <a:spcPts val="1000"/>
              </a:spcBef>
              <a:spcAft>
                <a:spcPts val="0"/>
              </a:spcAft>
              <a:buSzPts val="1400"/>
              <a:buNone/>
            </a:pPr>
            <a:r>
              <a:rPr lang="en-US">
                <a:solidFill>
                  <a:srgbClr val="2B454E"/>
                </a:solidFill>
              </a:rPr>
              <a:t>Dia's 11-15 - Sjabloon voor het maken van een quiz</a:t>
            </a:r>
            <a:endParaRPr>
              <a:solidFill>
                <a:srgbClr val="2B454E"/>
              </a:solidFill>
            </a:endParaRPr>
          </a:p>
          <a:p>
            <a:pPr indent="0" lvl="0" marL="0" rtl="0" algn="l">
              <a:lnSpc>
                <a:spcPct val="90000"/>
              </a:lnSpc>
              <a:spcBef>
                <a:spcPts val="1000"/>
              </a:spcBef>
              <a:spcAft>
                <a:spcPts val="0"/>
              </a:spcAft>
              <a:buSzPts val="1400"/>
              <a:buNone/>
            </a:pPr>
            <a:r>
              <a:rPr lang="en-US">
                <a:solidFill>
                  <a:srgbClr val="2B454E"/>
                </a:solidFill>
              </a:rPr>
              <a:t>Afbeeldingen 16-18 - Voorbeeld H5P-quiz</a:t>
            </a:r>
            <a:endParaRPr>
              <a:solidFill>
                <a:srgbClr val="2B454E"/>
              </a:solidFill>
            </a:endParaRPr>
          </a:p>
          <a:p>
            <a:pPr indent="0" lvl="0" marL="0" rtl="0" algn="l">
              <a:lnSpc>
                <a:spcPct val="90000"/>
              </a:lnSpc>
              <a:spcBef>
                <a:spcPts val="1000"/>
              </a:spcBef>
              <a:spcAft>
                <a:spcPts val="0"/>
              </a:spcAft>
              <a:buSzPts val="1400"/>
              <a:buNone/>
            </a:pPr>
            <a:r>
              <a:rPr lang="en-US">
                <a:solidFill>
                  <a:srgbClr val="2B454E"/>
                </a:solidFill>
              </a:rPr>
              <a:t>Dia's 19-21 - Voorbeeld Moodle-quiz</a:t>
            </a:r>
            <a:endParaRPr>
              <a:solidFill>
                <a:srgbClr val="2B454E"/>
              </a:solidFill>
            </a:endParaRPr>
          </a:p>
        </p:txBody>
      </p:sp>
      <p:sp>
        <p:nvSpPr>
          <p:cNvPr id="171" name="Google Shape;171;g3408979d82a_0_3: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5" name="Shape 175"/>
        <p:cNvGrpSpPr/>
        <p:nvPr/>
      </p:nvGrpSpPr>
      <p:grpSpPr>
        <a:xfrm>
          <a:off x="0" y="0"/>
          <a:ext cx="0" cy="0"/>
          <a:chOff x="0" y="0"/>
          <a:chExt cx="0" cy="0"/>
        </a:xfrm>
      </p:grpSpPr>
      <p:sp>
        <p:nvSpPr>
          <p:cNvPr id="176" name="Google Shape;176;g3408979d82a_0_7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77" name="Google Shape;177;g3408979d82a_0_73: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1000"/>
              </a:spcBef>
              <a:spcAft>
                <a:spcPts val="0"/>
              </a:spcAft>
              <a:buClr>
                <a:schemeClr val="dk1"/>
              </a:buClr>
              <a:buSzPts val="1400"/>
              <a:buFont typeface="Arial"/>
              <a:buNone/>
            </a:pPr>
            <a:r>
              <a:rPr lang="en-US">
                <a:solidFill>
                  <a:srgbClr val="2B454E"/>
                </a:solidFill>
              </a:rPr>
              <a:t>Activiteit 2 gaat verder ...</a:t>
            </a:r>
            <a:endParaRPr>
              <a:solidFill>
                <a:srgbClr val="2B454E"/>
              </a:solidFill>
            </a:endParaRPr>
          </a:p>
          <a:p>
            <a:pPr indent="0" lvl="0" marL="0" rtl="0" algn="l">
              <a:lnSpc>
                <a:spcPct val="90000"/>
              </a:lnSpc>
              <a:spcBef>
                <a:spcPts val="1000"/>
              </a:spcBef>
              <a:spcAft>
                <a:spcPts val="0"/>
              </a:spcAft>
              <a:buClr>
                <a:schemeClr val="dk1"/>
              </a:buClr>
              <a:buSzPts val="1400"/>
              <a:buFont typeface="Arial"/>
              <a:buNone/>
            </a:pPr>
            <a:r>
              <a:rPr lang="en-US">
                <a:solidFill>
                  <a:srgbClr val="2B454E"/>
                </a:solidFill>
              </a:rPr>
              <a:t>Dia's 11-15 - Sjabloon voor het maken van een quiz</a:t>
            </a:r>
            <a:endParaRPr>
              <a:solidFill>
                <a:srgbClr val="2B454E"/>
              </a:solidFill>
            </a:endParaRPr>
          </a:p>
          <a:p>
            <a:pPr indent="0" lvl="0" marL="0" rtl="0" algn="l">
              <a:lnSpc>
                <a:spcPct val="90000"/>
              </a:lnSpc>
              <a:spcBef>
                <a:spcPts val="1000"/>
              </a:spcBef>
              <a:spcAft>
                <a:spcPts val="0"/>
              </a:spcAft>
              <a:buClr>
                <a:schemeClr val="dk1"/>
              </a:buClr>
              <a:buSzPts val="1400"/>
              <a:buFont typeface="Arial"/>
              <a:buNone/>
            </a:pPr>
            <a:r>
              <a:rPr lang="en-US">
                <a:solidFill>
                  <a:srgbClr val="2B454E"/>
                </a:solidFill>
              </a:rPr>
              <a:t>Afbeeldingen 16-18 - Voorbeeld H5P-quiz</a:t>
            </a:r>
            <a:endParaRPr>
              <a:solidFill>
                <a:srgbClr val="2B454E"/>
              </a:solidFill>
            </a:endParaRPr>
          </a:p>
          <a:p>
            <a:pPr indent="0" lvl="0" marL="0" rtl="0" algn="l">
              <a:lnSpc>
                <a:spcPct val="90000"/>
              </a:lnSpc>
              <a:spcBef>
                <a:spcPts val="1000"/>
              </a:spcBef>
              <a:spcAft>
                <a:spcPts val="0"/>
              </a:spcAft>
              <a:buClr>
                <a:schemeClr val="dk1"/>
              </a:buClr>
              <a:buSzPts val="1400"/>
              <a:buFont typeface="Arial"/>
              <a:buNone/>
            </a:pPr>
            <a:r>
              <a:rPr lang="en-US">
                <a:solidFill>
                  <a:srgbClr val="2B454E"/>
                </a:solidFill>
              </a:rPr>
              <a:t>Afbeeldingen 19-21 - Voorbeeld Moodle-quiz</a:t>
            </a:r>
            <a:endParaRPr>
              <a:solidFill>
                <a:srgbClr val="2B454E"/>
              </a:solidFill>
            </a:endParaRPr>
          </a:p>
        </p:txBody>
      </p:sp>
      <p:sp>
        <p:nvSpPr>
          <p:cNvPr id="178" name="Google Shape;178;g3408979d82a_0_73: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2" name="Shape 182"/>
        <p:cNvGrpSpPr/>
        <p:nvPr/>
      </p:nvGrpSpPr>
      <p:grpSpPr>
        <a:xfrm>
          <a:off x="0" y="0"/>
          <a:ext cx="0" cy="0"/>
          <a:chOff x="0" y="0"/>
          <a:chExt cx="0" cy="0"/>
        </a:xfrm>
      </p:grpSpPr>
      <p:sp>
        <p:nvSpPr>
          <p:cNvPr id="183" name="Google Shape;183;g3408979d82a_0_7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84" name="Google Shape;184;g3408979d82a_0_78: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1000"/>
              </a:spcBef>
              <a:spcAft>
                <a:spcPts val="0"/>
              </a:spcAft>
              <a:buClr>
                <a:schemeClr val="dk1"/>
              </a:buClr>
              <a:buSzPts val="1400"/>
              <a:buFont typeface="Arial"/>
              <a:buNone/>
            </a:pPr>
            <a:r>
              <a:rPr lang="en-US">
                <a:solidFill>
                  <a:srgbClr val="2B454E"/>
                </a:solidFill>
              </a:rPr>
              <a:t>Activiteit 2 gaat verder ...</a:t>
            </a:r>
            <a:endParaRPr>
              <a:solidFill>
                <a:srgbClr val="2B454E"/>
              </a:solidFill>
            </a:endParaRPr>
          </a:p>
          <a:p>
            <a:pPr indent="0" lvl="0" marL="0" rtl="0" algn="l">
              <a:lnSpc>
                <a:spcPct val="90000"/>
              </a:lnSpc>
              <a:spcBef>
                <a:spcPts val="1000"/>
              </a:spcBef>
              <a:spcAft>
                <a:spcPts val="0"/>
              </a:spcAft>
              <a:buClr>
                <a:schemeClr val="dk1"/>
              </a:buClr>
              <a:buSzPts val="1400"/>
              <a:buFont typeface="Arial"/>
              <a:buNone/>
            </a:pPr>
            <a:r>
              <a:rPr lang="en-US">
                <a:solidFill>
                  <a:srgbClr val="2B454E"/>
                </a:solidFill>
              </a:rPr>
              <a:t>Dia's 11-15 - Sjabloon voor het maken van een quiz</a:t>
            </a:r>
            <a:endParaRPr>
              <a:solidFill>
                <a:srgbClr val="2B454E"/>
              </a:solidFill>
            </a:endParaRPr>
          </a:p>
          <a:p>
            <a:pPr indent="0" lvl="0" marL="0" rtl="0" algn="l">
              <a:lnSpc>
                <a:spcPct val="90000"/>
              </a:lnSpc>
              <a:spcBef>
                <a:spcPts val="1000"/>
              </a:spcBef>
              <a:spcAft>
                <a:spcPts val="0"/>
              </a:spcAft>
              <a:buClr>
                <a:schemeClr val="dk1"/>
              </a:buClr>
              <a:buSzPts val="1400"/>
              <a:buFont typeface="Arial"/>
              <a:buNone/>
            </a:pPr>
            <a:r>
              <a:rPr lang="en-US">
                <a:solidFill>
                  <a:srgbClr val="2B454E"/>
                </a:solidFill>
              </a:rPr>
              <a:t>Afbeeldingen 16-18 - Voorbeeld H5P-quiz</a:t>
            </a:r>
            <a:endParaRPr>
              <a:solidFill>
                <a:srgbClr val="2B454E"/>
              </a:solidFill>
            </a:endParaRPr>
          </a:p>
          <a:p>
            <a:pPr indent="0" lvl="0" marL="0" rtl="0" algn="l">
              <a:lnSpc>
                <a:spcPct val="90000"/>
              </a:lnSpc>
              <a:spcBef>
                <a:spcPts val="1000"/>
              </a:spcBef>
              <a:spcAft>
                <a:spcPts val="0"/>
              </a:spcAft>
              <a:buClr>
                <a:schemeClr val="dk1"/>
              </a:buClr>
              <a:buSzPts val="1400"/>
              <a:buFont typeface="Arial"/>
              <a:buNone/>
            </a:pPr>
            <a:r>
              <a:rPr lang="en-US">
                <a:solidFill>
                  <a:srgbClr val="2B454E"/>
                </a:solidFill>
              </a:rPr>
              <a:t>Afbeeldingen 19-21 - Voorbeeld Moodle-quiz</a:t>
            </a:r>
            <a:endParaRPr>
              <a:solidFill>
                <a:srgbClr val="2B454E"/>
              </a:solidFill>
            </a:endParaRPr>
          </a:p>
        </p:txBody>
      </p:sp>
      <p:sp>
        <p:nvSpPr>
          <p:cNvPr id="185" name="Google Shape;185;g3408979d82a_0_78: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0" name="Shape 190"/>
        <p:cNvGrpSpPr/>
        <p:nvPr/>
      </p:nvGrpSpPr>
      <p:grpSpPr>
        <a:xfrm>
          <a:off x="0" y="0"/>
          <a:ext cx="0" cy="0"/>
          <a:chOff x="0" y="0"/>
          <a:chExt cx="0" cy="0"/>
        </a:xfrm>
      </p:grpSpPr>
      <p:sp>
        <p:nvSpPr>
          <p:cNvPr id="191" name="Google Shape;191;g3408979d82a_0_8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92" name="Google Shape;192;g3408979d82a_0_83: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1000"/>
              </a:spcBef>
              <a:spcAft>
                <a:spcPts val="0"/>
              </a:spcAft>
              <a:buClr>
                <a:schemeClr val="dk1"/>
              </a:buClr>
              <a:buSzPts val="1400"/>
              <a:buFont typeface="Arial"/>
              <a:buNone/>
            </a:pPr>
            <a:r>
              <a:rPr lang="en-US">
                <a:solidFill>
                  <a:srgbClr val="2B454E"/>
                </a:solidFill>
              </a:rPr>
              <a:t>Activiteit 2 gaat verder ...</a:t>
            </a:r>
            <a:endParaRPr>
              <a:solidFill>
                <a:srgbClr val="2B454E"/>
              </a:solidFill>
            </a:endParaRPr>
          </a:p>
          <a:p>
            <a:pPr indent="0" lvl="0" marL="0" rtl="0" algn="l">
              <a:lnSpc>
                <a:spcPct val="90000"/>
              </a:lnSpc>
              <a:spcBef>
                <a:spcPts val="1000"/>
              </a:spcBef>
              <a:spcAft>
                <a:spcPts val="0"/>
              </a:spcAft>
              <a:buClr>
                <a:schemeClr val="dk1"/>
              </a:buClr>
              <a:buSzPts val="1400"/>
              <a:buFont typeface="Arial"/>
              <a:buNone/>
            </a:pPr>
            <a:r>
              <a:rPr lang="en-US">
                <a:solidFill>
                  <a:srgbClr val="2B454E"/>
                </a:solidFill>
              </a:rPr>
              <a:t>Dia's 11-15 - Sjabloon voor het maken van een quiz</a:t>
            </a:r>
            <a:endParaRPr>
              <a:solidFill>
                <a:srgbClr val="2B454E"/>
              </a:solidFill>
            </a:endParaRPr>
          </a:p>
          <a:p>
            <a:pPr indent="0" lvl="0" marL="0" rtl="0" algn="l">
              <a:lnSpc>
                <a:spcPct val="90000"/>
              </a:lnSpc>
              <a:spcBef>
                <a:spcPts val="1000"/>
              </a:spcBef>
              <a:spcAft>
                <a:spcPts val="0"/>
              </a:spcAft>
              <a:buClr>
                <a:schemeClr val="dk1"/>
              </a:buClr>
              <a:buSzPts val="1400"/>
              <a:buFont typeface="Arial"/>
              <a:buNone/>
            </a:pPr>
            <a:r>
              <a:rPr lang="en-US">
                <a:solidFill>
                  <a:srgbClr val="2B454E"/>
                </a:solidFill>
              </a:rPr>
              <a:t>Afbeeldingen 16-18 - Voorbeeld H5P-quiz</a:t>
            </a:r>
            <a:endParaRPr>
              <a:solidFill>
                <a:srgbClr val="2B454E"/>
              </a:solidFill>
            </a:endParaRPr>
          </a:p>
          <a:p>
            <a:pPr indent="0" lvl="0" marL="0" rtl="0" algn="l">
              <a:lnSpc>
                <a:spcPct val="90000"/>
              </a:lnSpc>
              <a:spcBef>
                <a:spcPts val="1000"/>
              </a:spcBef>
              <a:spcAft>
                <a:spcPts val="0"/>
              </a:spcAft>
              <a:buClr>
                <a:schemeClr val="dk1"/>
              </a:buClr>
              <a:buSzPts val="1400"/>
              <a:buFont typeface="Arial"/>
              <a:buNone/>
            </a:pPr>
            <a:r>
              <a:rPr lang="en-US">
                <a:solidFill>
                  <a:srgbClr val="2B454E"/>
                </a:solidFill>
              </a:rPr>
              <a:t>Afbeeldingen 19-21 - Voorbeeld Moodle-quiz</a:t>
            </a:r>
            <a:endParaRPr>
              <a:solidFill>
                <a:srgbClr val="2B454E"/>
              </a:solidFill>
            </a:endParaRPr>
          </a:p>
        </p:txBody>
      </p:sp>
      <p:sp>
        <p:nvSpPr>
          <p:cNvPr id="193" name="Google Shape;193;g3408979d82a_0_83: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7" name="Shape 197"/>
        <p:cNvGrpSpPr/>
        <p:nvPr/>
      </p:nvGrpSpPr>
      <p:grpSpPr>
        <a:xfrm>
          <a:off x="0" y="0"/>
          <a:ext cx="0" cy="0"/>
          <a:chOff x="0" y="0"/>
          <a:chExt cx="0" cy="0"/>
        </a:xfrm>
      </p:grpSpPr>
      <p:sp>
        <p:nvSpPr>
          <p:cNvPr id="198" name="Google Shape;198;g3408979d82a_0_8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99" name="Google Shape;199;g3408979d82a_0_88: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1000"/>
              </a:spcBef>
              <a:spcAft>
                <a:spcPts val="0"/>
              </a:spcAft>
              <a:buClr>
                <a:schemeClr val="dk1"/>
              </a:buClr>
              <a:buSzPts val="1400"/>
              <a:buFont typeface="Arial"/>
              <a:buNone/>
            </a:pPr>
            <a:r>
              <a:rPr lang="en-US">
                <a:solidFill>
                  <a:srgbClr val="2B454E"/>
                </a:solidFill>
              </a:rPr>
              <a:t>Activiteit 2 gaat verder ...</a:t>
            </a:r>
            <a:endParaRPr>
              <a:solidFill>
                <a:srgbClr val="2B454E"/>
              </a:solidFill>
            </a:endParaRPr>
          </a:p>
          <a:p>
            <a:pPr indent="0" lvl="0" marL="0" rtl="0" algn="l">
              <a:lnSpc>
                <a:spcPct val="90000"/>
              </a:lnSpc>
              <a:spcBef>
                <a:spcPts val="1000"/>
              </a:spcBef>
              <a:spcAft>
                <a:spcPts val="0"/>
              </a:spcAft>
              <a:buClr>
                <a:schemeClr val="dk1"/>
              </a:buClr>
              <a:buSzPts val="1400"/>
              <a:buFont typeface="Arial"/>
              <a:buNone/>
            </a:pPr>
            <a:r>
              <a:rPr lang="en-US">
                <a:solidFill>
                  <a:srgbClr val="2B454E"/>
                </a:solidFill>
              </a:rPr>
              <a:t>Dia's 11-15 - Sjabloon voor het maken van een quiz</a:t>
            </a:r>
            <a:endParaRPr>
              <a:solidFill>
                <a:srgbClr val="2B454E"/>
              </a:solidFill>
            </a:endParaRPr>
          </a:p>
          <a:p>
            <a:pPr indent="0" lvl="0" marL="0" rtl="0" algn="l">
              <a:lnSpc>
                <a:spcPct val="90000"/>
              </a:lnSpc>
              <a:spcBef>
                <a:spcPts val="1000"/>
              </a:spcBef>
              <a:spcAft>
                <a:spcPts val="0"/>
              </a:spcAft>
              <a:buClr>
                <a:schemeClr val="dk1"/>
              </a:buClr>
              <a:buSzPts val="1400"/>
              <a:buFont typeface="Arial"/>
              <a:buNone/>
            </a:pPr>
            <a:r>
              <a:rPr lang="en-US">
                <a:solidFill>
                  <a:srgbClr val="2B454E"/>
                </a:solidFill>
              </a:rPr>
              <a:t>Afbeeldingen 16-18 - Voorbeeld H5P-quiz</a:t>
            </a:r>
            <a:endParaRPr>
              <a:solidFill>
                <a:srgbClr val="2B454E"/>
              </a:solidFill>
            </a:endParaRPr>
          </a:p>
          <a:p>
            <a:pPr indent="0" lvl="0" marL="0" rtl="0" algn="l">
              <a:lnSpc>
                <a:spcPct val="90000"/>
              </a:lnSpc>
              <a:spcBef>
                <a:spcPts val="1000"/>
              </a:spcBef>
              <a:spcAft>
                <a:spcPts val="0"/>
              </a:spcAft>
              <a:buClr>
                <a:schemeClr val="dk1"/>
              </a:buClr>
              <a:buSzPts val="1400"/>
              <a:buFont typeface="Arial"/>
              <a:buNone/>
            </a:pPr>
            <a:r>
              <a:rPr lang="en-US">
                <a:solidFill>
                  <a:srgbClr val="2B454E"/>
                </a:solidFill>
              </a:rPr>
              <a:t>Afbeeldingen 19-21 - Voorbeeld Moodle-quiz</a:t>
            </a:r>
            <a:endParaRPr>
              <a:solidFill>
                <a:srgbClr val="2B454E"/>
              </a:solidFill>
            </a:endParaRPr>
          </a:p>
        </p:txBody>
      </p:sp>
      <p:sp>
        <p:nvSpPr>
          <p:cNvPr id="200" name="Google Shape;200;g3408979d82a_0_88: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4" name="Shape 204"/>
        <p:cNvGrpSpPr/>
        <p:nvPr/>
      </p:nvGrpSpPr>
      <p:grpSpPr>
        <a:xfrm>
          <a:off x="0" y="0"/>
          <a:ext cx="0" cy="0"/>
          <a:chOff x="0" y="0"/>
          <a:chExt cx="0" cy="0"/>
        </a:xfrm>
      </p:grpSpPr>
      <p:sp>
        <p:nvSpPr>
          <p:cNvPr id="205" name="Google Shape;205;g3408979d82a_0_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06" name="Google Shape;206;g3408979d82a_0_9: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1000"/>
              </a:spcBef>
              <a:spcAft>
                <a:spcPts val="0"/>
              </a:spcAft>
              <a:buClr>
                <a:schemeClr val="dk1"/>
              </a:buClr>
              <a:buSzPts val="1400"/>
              <a:buFont typeface="Arial"/>
              <a:buNone/>
            </a:pPr>
            <a:r>
              <a:rPr lang="en-US">
                <a:solidFill>
                  <a:srgbClr val="2B454E"/>
                </a:solidFill>
              </a:rPr>
              <a:t>Activiteit 2 gaat verder ...</a:t>
            </a:r>
            <a:endParaRPr>
              <a:solidFill>
                <a:srgbClr val="2B454E"/>
              </a:solidFill>
            </a:endParaRPr>
          </a:p>
          <a:p>
            <a:pPr indent="0" lvl="0" marL="0" rtl="0" algn="l">
              <a:lnSpc>
                <a:spcPct val="90000"/>
              </a:lnSpc>
              <a:spcBef>
                <a:spcPts val="1000"/>
              </a:spcBef>
              <a:spcAft>
                <a:spcPts val="0"/>
              </a:spcAft>
              <a:buClr>
                <a:schemeClr val="dk1"/>
              </a:buClr>
              <a:buSzPts val="1400"/>
              <a:buFont typeface="Arial"/>
              <a:buNone/>
            </a:pPr>
            <a:r>
              <a:rPr lang="en-US">
                <a:solidFill>
                  <a:srgbClr val="2B454E"/>
                </a:solidFill>
              </a:rPr>
              <a:t>Dia's 11-15 - Sjabloon voor het maken van een quiz</a:t>
            </a:r>
            <a:endParaRPr>
              <a:solidFill>
                <a:srgbClr val="2B454E"/>
              </a:solidFill>
            </a:endParaRPr>
          </a:p>
          <a:p>
            <a:pPr indent="0" lvl="0" marL="0" rtl="0" algn="l">
              <a:lnSpc>
                <a:spcPct val="90000"/>
              </a:lnSpc>
              <a:spcBef>
                <a:spcPts val="1000"/>
              </a:spcBef>
              <a:spcAft>
                <a:spcPts val="0"/>
              </a:spcAft>
              <a:buClr>
                <a:schemeClr val="dk1"/>
              </a:buClr>
              <a:buSzPts val="1400"/>
              <a:buFont typeface="Arial"/>
              <a:buNone/>
            </a:pPr>
            <a:r>
              <a:rPr lang="en-US">
                <a:solidFill>
                  <a:srgbClr val="2B454E"/>
                </a:solidFill>
              </a:rPr>
              <a:t>Afbeeldingen 16-18 - Voorbeeld H5P-quiz</a:t>
            </a:r>
            <a:endParaRPr>
              <a:solidFill>
                <a:srgbClr val="2B454E"/>
              </a:solidFill>
            </a:endParaRPr>
          </a:p>
          <a:p>
            <a:pPr indent="0" lvl="0" marL="0" rtl="0" algn="l">
              <a:lnSpc>
                <a:spcPct val="90000"/>
              </a:lnSpc>
              <a:spcBef>
                <a:spcPts val="1000"/>
              </a:spcBef>
              <a:spcAft>
                <a:spcPts val="0"/>
              </a:spcAft>
              <a:buClr>
                <a:schemeClr val="dk1"/>
              </a:buClr>
              <a:buSzPts val="1400"/>
              <a:buFont typeface="Arial"/>
              <a:buNone/>
            </a:pPr>
            <a:r>
              <a:rPr lang="en-US">
                <a:solidFill>
                  <a:srgbClr val="2B454E"/>
                </a:solidFill>
              </a:rPr>
              <a:t>Afbeeldingen 19-21 - Voorbeeld Moodle-quiz</a:t>
            </a:r>
            <a:endParaRPr>
              <a:solidFill>
                <a:srgbClr val="2B454E"/>
              </a:solidFill>
            </a:endParaRPr>
          </a:p>
        </p:txBody>
      </p:sp>
      <p:sp>
        <p:nvSpPr>
          <p:cNvPr id="207" name="Google Shape;207;g3408979d82a_0_9: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2" name="Shape 212"/>
        <p:cNvGrpSpPr/>
        <p:nvPr/>
      </p:nvGrpSpPr>
      <p:grpSpPr>
        <a:xfrm>
          <a:off x="0" y="0"/>
          <a:ext cx="0" cy="0"/>
          <a:chOff x="0" y="0"/>
          <a:chExt cx="0" cy="0"/>
        </a:xfrm>
      </p:grpSpPr>
      <p:sp>
        <p:nvSpPr>
          <p:cNvPr id="213" name="Google Shape;213;g3408979d82a_0_2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14" name="Google Shape;214;g3408979d82a_0_27: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1000"/>
              </a:spcBef>
              <a:spcAft>
                <a:spcPts val="0"/>
              </a:spcAft>
              <a:buClr>
                <a:schemeClr val="dk1"/>
              </a:buClr>
              <a:buSzPts val="1400"/>
              <a:buFont typeface="Arial"/>
              <a:buNone/>
            </a:pPr>
            <a:r>
              <a:rPr lang="en-US">
                <a:solidFill>
                  <a:srgbClr val="2B454E"/>
                </a:solidFill>
              </a:rPr>
              <a:t>Activiteit 2 gaat verder ...</a:t>
            </a:r>
            <a:endParaRPr>
              <a:solidFill>
                <a:srgbClr val="2B454E"/>
              </a:solidFill>
            </a:endParaRPr>
          </a:p>
          <a:p>
            <a:pPr indent="0" lvl="0" marL="0" rtl="0" algn="l">
              <a:lnSpc>
                <a:spcPct val="90000"/>
              </a:lnSpc>
              <a:spcBef>
                <a:spcPts val="1000"/>
              </a:spcBef>
              <a:spcAft>
                <a:spcPts val="0"/>
              </a:spcAft>
              <a:buClr>
                <a:schemeClr val="dk1"/>
              </a:buClr>
              <a:buSzPts val="1400"/>
              <a:buFont typeface="Arial"/>
              <a:buNone/>
            </a:pPr>
            <a:r>
              <a:rPr lang="en-US">
                <a:solidFill>
                  <a:srgbClr val="2B454E"/>
                </a:solidFill>
              </a:rPr>
              <a:t>Dia's 11-15 - Sjabloon voor het maken van een quiz</a:t>
            </a:r>
            <a:endParaRPr>
              <a:solidFill>
                <a:srgbClr val="2B454E"/>
              </a:solidFill>
            </a:endParaRPr>
          </a:p>
          <a:p>
            <a:pPr indent="0" lvl="0" marL="0" rtl="0" algn="l">
              <a:lnSpc>
                <a:spcPct val="90000"/>
              </a:lnSpc>
              <a:spcBef>
                <a:spcPts val="1000"/>
              </a:spcBef>
              <a:spcAft>
                <a:spcPts val="0"/>
              </a:spcAft>
              <a:buClr>
                <a:schemeClr val="dk1"/>
              </a:buClr>
              <a:buSzPts val="1400"/>
              <a:buFont typeface="Arial"/>
              <a:buNone/>
            </a:pPr>
            <a:r>
              <a:rPr lang="en-US">
                <a:solidFill>
                  <a:srgbClr val="2B454E"/>
                </a:solidFill>
              </a:rPr>
              <a:t>Afbeeldingen 16-18 - Voorbeeld H5P-quiz</a:t>
            </a:r>
            <a:endParaRPr>
              <a:solidFill>
                <a:srgbClr val="2B454E"/>
              </a:solidFill>
            </a:endParaRPr>
          </a:p>
          <a:p>
            <a:pPr indent="0" lvl="0" marL="0" rtl="0" algn="l">
              <a:lnSpc>
                <a:spcPct val="90000"/>
              </a:lnSpc>
              <a:spcBef>
                <a:spcPts val="1000"/>
              </a:spcBef>
              <a:spcAft>
                <a:spcPts val="0"/>
              </a:spcAft>
              <a:buClr>
                <a:schemeClr val="dk1"/>
              </a:buClr>
              <a:buSzPts val="1400"/>
              <a:buFont typeface="Arial"/>
              <a:buNone/>
            </a:pPr>
            <a:r>
              <a:rPr lang="en-US">
                <a:solidFill>
                  <a:srgbClr val="2B454E"/>
                </a:solidFill>
              </a:rPr>
              <a:t>Afbeeldingen 19-21 - Voorbeeld Moodle-quiz</a:t>
            </a:r>
            <a:endParaRPr>
              <a:solidFill>
                <a:srgbClr val="2B454E"/>
              </a:solidFill>
            </a:endParaRPr>
          </a:p>
        </p:txBody>
      </p:sp>
      <p:sp>
        <p:nvSpPr>
          <p:cNvPr id="215" name="Google Shape;215;g3408979d82a_0_27: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6" name="Shape 86"/>
        <p:cNvGrpSpPr/>
        <p:nvPr/>
      </p:nvGrpSpPr>
      <p:grpSpPr>
        <a:xfrm>
          <a:off x="0" y="0"/>
          <a:ext cx="0" cy="0"/>
          <a:chOff x="0" y="0"/>
          <a:chExt cx="0" cy="0"/>
        </a:xfrm>
      </p:grpSpPr>
      <p:sp>
        <p:nvSpPr>
          <p:cNvPr id="87" name="Google Shape;87;p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88" name="Google Shape;88;p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0" name="Shape 220"/>
        <p:cNvGrpSpPr/>
        <p:nvPr/>
      </p:nvGrpSpPr>
      <p:grpSpPr>
        <a:xfrm>
          <a:off x="0" y="0"/>
          <a:ext cx="0" cy="0"/>
          <a:chOff x="0" y="0"/>
          <a:chExt cx="0" cy="0"/>
        </a:xfrm>
      </p:grpSpPr>
      <p:sp>
        <p:nvSpPr>
          <p:cNvPr id="221" name="Google Shape;221;g3408979d82a_0_3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22" name="Google Shape;222;g3408979d82a_0_33: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1000"/>
              </a:spcBef>
              <a:spcAft>
                <a:spcPts val="0"/>
              </a:spcAft>
              <a:buClr>
                <a:schemeClr val="dk1"/>
              </a:buClr>
              <a:buSzPts val="1400"/>
              <a:buFont typeface="Arial"/>
              <a:buNone/>
            </a:pPr>
            <a:r>
              <a:rPr lang="en-US">
                <a:solidFill>
                  <a:srgbClr val="2B454E"/>
                </a:solidFill>
              </a:rPr>
              <a:t>Activiteit 2 gaat verder ...</a:t>
            </a:r>
            <a:endParaRPr>
              <a:solidFill>
                <a:srgbClr val="2B454E"/>
              </a:solidFill>
            </a:endParaRPr>
          </a:p>
          <a:p>
            <a:pPr indent="0" lvl="0" marL="0" rtl="0" algn="l">
              <a:lnSpc>
                <a:spcPct val="90000"/>
              </a:lnSpc>
              <a:spcBef>
                <a:spcPts val="1000"/>
              </a:spcBef>
              <a:spcAft>
                <a:spcPts val="0"/>
              </a:spcAft>
              <a:buClr>
                <a:schemeClr val="dk1"/>
              </a:buClr>
              <a:buSzPts val="1400"/>
              <a:buFont typeface="Arial"/>
              <a:buNone/>
            </a:pPr>
            <a:r>
              <a:rPr lang="en-US">
                <a:solidFill>
                  <a:srgbClr val="2B454E"/>
                </a:solidFill>
              </a:rPr>
              <a:t>Dia's 11-15 - Sjabloon voor het maken van een quiz</a:t>
            </a:r>
            <a:endParaRPr>
              <a:solidFill>
                <a:srgbClr val="2B454E"/>
              </a:solidFill>
            </a:endParaRPr>
          </a:p>
          <a:p>
            <a:pPr indent="0" lvl="0" marL="0" rtl="0" algn="l">
              <a:lnSpc>
                <a:spcPct val="90000"/>
              </a:lnSpc>
              <a:spcBef>
                <a:spcPts val="1000"/>
              </a:spcBef>
              <a:spcAft>
                <a:spcPts val="0"/>
              </a:spcAft>
              <a:buClr>
                <a:schemeClr val="dk1"/>
              </a:buClr>
              <a:buSzPts val="1400"/>
              <a:buFont typeface="Arial"/>
              <a:buNone/>
            </a:pPr>
            <a:r>
              <a:rPr lang="en-US">
                <a:solidFill>
                  <a:srgbClr val="2B454E"/>
                </a:solidFill>
              </a:rPr>
              <a:t>Afbeeldingen 16-18 - Voorbeeld H5P-quiz</a:t>
            </a:r>
            <a:endParaRPr>
              <a:solidFill>
                <a:srgbClr val="2B454E"/>
              </a:solidFill>
            </a:endParaRPr>
          </a:p>
          <a:p>
            <a:pPr indent="0" lvl="0" marL="0" rtl="0" algn="l">
              <a:lnSpc>
                <a:spcPct val="90000"/>
              </a:lnSpc>
              <a:spcBef>
                <a:spcPts val="1000"/>
              </a:spcBef>
              <a:spcAft>
                <a:spcPts val="0"/>
              </a:spcAft>
              <a:buClr>
                <a:schemeClr val="dk1"/>
              </a:buClr>
              <a:buSzPts val="1400"/>
              <a:buFont typeface="Arial"/>
              <a:buNone/>
            </a:pPr>
            <a:r>
              <a:rPr lang="en-US">
                <a:solidFill>
                  <a:srgbClr val="2B454E"/>
                </a:solidFill>
              </a:rPr>
              <a:t>Afbeeldingen 19-21 - Voorbeeld Moodle-quiz</a:t>
            </a:r>
            <a:endParaRPr>
              <a:solidFill>
                <a:srgbClr val="2B454E"/>
              </a:solidFill>
            </a:endParaRPr>
          </a:p>
        </p:txBody>
      </p:sp>
      <p:sp>
        <p:nvSpPr>
          <p:cNvPr id="223" name="Google Shape;223;g3408979d82a_0_33: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7" name="Shape 227"/>
        <p:cNvGrpSpPr/>
        <p:nvPr/>
      </p:nvGrpSpPr>
      <p:grpSpPr>
        <a:xfrm>
          <a:off x="0" y="0"/>
          <a:ext cx="0" cy="0"/>
          <a:chOff x="0" y="0"/>
          <a:chExt cx="0" cy="0"/>
        </a:xfrm>
      </p:grpSpPr>
      <p:sp>
        <p:nvSpPr>
          <p:cNvPr id="228" name="Google Shape;228;g3408979d82a_0_2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29" name="Google Shape;229;g3408979d82a_0_21: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1000"/>
              </a:spcBef>
              <a:spcAft>
                <a:spcPts val="0"/>
              </a:spcAft>
              <a:buClr>
                <a:schemeClr val="dk1"/>
              </a:buClr>
              <a:buSzPts val="1400"/>
              <a:buFont typeface="Arial"/>
              <a:buNone/>
            </a:pPr>
            <a:r>
              <a:rPr lang="en-US">
                <a:solidFill>
                  <a:srgbClr val="2B454E"/>
                </a:solidFill>
              </a:rPr>
              <a:t>Activiteit 2 gaat verder ...</a:t>
            </a:r>
            <a:endParaRPr>
              <a:solidFill>
                <a:srgbClr val="2B454E"/>
              </a:solidFill>
            </a:endParaRPr>
          </a:p>
          <a:p>
            <a:pPr indent="0" lvl="0" marL="0" rtl="0" algn="l">
              <a:lnSpc>
                <a:spcPct val="90000"/>
              </a:lnSpc>
              <a:spcBef>
                <a:spcPts val="1000"/>
              </a:spcBef>
              <a:spcAft>
                <a:spcPts val="0"/>
              </a:spcAft>
              <a:buClr>
                <a:schemeClr val="dk1"/>
              </a:buClr>
              <a:buSzPts val="1400"/>
              <a:buFont typeface="Arial"/>
              <a:buNone/>
            </a:pPr>
            <a:r>
              <a:rPr lang="en-US">
                <a:solidFill>
                  <a:srgbClr val="2B454E"/>
                </a:solidFill>
              </a:rPr>
              <a:t>Dia's 11-15 - Sjabloon voor het maken van een quiz</a:t>
            </a:r>
            <a:endParaRPr>
              <a:solidFill>
                <a:srgbClr val="2B454E"/>
              </a:solidFill>
            </a:endParaRPr>
          </a:p>
          <a:p>
            <a:pPr indent="0" lvl="0" marL="0" rtl="0" algn="l">
              <a:lnSpc>
                <a:spcPct val="90000"/>
              </a:lnSpc>
              <a:spcBef>
                <a:spcPts val="1000"/>
              </a:spcBef>
              <a:spcAft>
                <a:spcPts val="0"/>
              </a:spcAft>
              <a:buClr>
                <a:schemeClr val="dk1"/>
              </a:buClr>
              <a:buSzPts val="1400"/>
              <a:buFont typeface="Arial"/>
              <a:buNone/>
            </a:pPr>
            <a:r>
              <a:rPr lang="en-US">
                <a:solidFill>
                  <a:srgbClr val="2B454E"/>
                </a:solidFill>
              </a:rPr>
              <a:t>Afbeeldingen 16-18 - Voorbeeld H5P-quiz</a:t>
            </a:r>
            <a:endParaRPr>
              <a:solidFill>
                <a:srgbClr val="2B454E"/>
              </a:solidFill>
            </a:endParaRPr>
          </a:p>
          <a:p>
            <a:pPr indent="0" lvl="0" marL="0" rtl="0" algn="l">
              <a:lnSpc>
                <a:spcPct val="90000"/>
              </a:lnSpc>
              <a:spcBef>
                <a:spcPts val="1000"/>
              </a:spcBef>
              <a:spcAft>
                <a:spcPts val="0"/>
              </a:spcAft>
              <a:buClr>
                <a:schemeClr val="dk1"/>
              </a:buClr>
              <a:buSzPts val="1400"/>
              <a:buFont typeface="Arial"/>
              <a:buNone/>
            </a:pPr>
            <a:r>
              <a:rPr lang="en-US">
                <a:solidFill>
                  <a:srgbClr val="2B454E"/>
                </a:solidFill>
              </a:rPr>
              <a:t>Afbeeldingen 19-21 - Voorbeeld Moodle-quiz</a:t>
            </a:r>
            <a:endParaRPr>
              <a:solidFill>
                <a:srgbClr val="2B454E"/>
              </a:solidFill>
            </a:endParaRPr>
          </a:p>
        </p:txBody>
      </p:sp>
      <p:sp>
        <p:nvSpPr>
          <p:cNvPr id="230" name="Google Shape;230;g3408979d82a_0_21: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5" name="Shape 235"/>
        <p:cNvGrpSpPr/>
        <p:nvPr/>
      </p:nvGrpSpPr>
      <p:grpSpPr>
        <a:xfrm>
          <a:off x="0" y="0"/>
          <a:ext cx="0" cy="0"/>
          <a:chOff x="0" y="0"/>
          <a:chExt cx="0" cy="0"/>
        </a:xfrm>
      </p:grpSpPr>
      <p:sp>
        <p:nvSpPr>
          <p:cNvPr id="236" name="Google Shape;236;g3408979d82a_0_4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37" name="Google Shape;237;g3408979d82a_0_44: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1000"/>
              </a:spcBef>
              <a:spcAft>
                <a:spcPts val="0"/>
              </a:spcAft>
              <a:buClr>
                <a:schemeClr val="dk1"/>
              </a:buClr>
              <a:buSzPts val="1400"/>
              <a:buFont typeface="Arial"/>
              <a:buNone/>
            </a:pPr>
            <a:r>
              <a:rPr lang="en-US">
                <a:solidFill>
                  <a:srgbClr val="2B454E"/>
                </a:solidFill>
              </a:rPr>
              <a:t>Activiteit 2 gaat verder ...</a:t>
            </a:r>
            <a:endParaRPr>
              <a:solidFill>
                <a:srgbClr val="2B454E"/>
              </a:solidFill>
            </a:endParaRPr>
          </a:p>
          <a:p>
            <a:pPr indent="0" lvl="0" marL="0" rtl="0" algn="l">
              <a:lnSpc>
                <a:spcPct val="90000"/>
              </a:lnSpc>
              <a:spcBef>
                <a:spcPts val="1000"/>
              </a:spcBef>
              <a:spcAft>
                <a:spcPts val="0"/>
              </a:spcAft>
              <a:buClr>
                <a:schemeClr val="dk1"/>
              </a:buClr>
              <a:buSzPts val="1400"/>
              <a:buFont typeface="Arial"/>
              <a:buNone/>
            </a:pPr>
            <a:r>
              <a:rPr lang="en-US">
                <a:solidFill>
                  <a:srgbClr val="2B454E"/>
                </a:solidFill>
              </a:rPr>
              <a:t>Dia's 11-15 - Sjabloon voor het maken van een quiz</a:t>
            </a:r>
            <a:endParaRPr>
              <a:solidFill>
                <a:srgbClr val="2B454E"/>
              </a:solidFill>
            </a:endParaRPr>
          </a:p>
          <a:p>
            <a:pPr indent="0" lvl="0" marL="0" rtl="0" algn="l">
              <a:lnSpc>
                <a:spcPct val="90000"/>
              </a:lnSpc>
              <a:spcBef>
                <a:spcPts val="1000"/>
              </a:spcBef>
              <a:spcAft>
                <a:spcPts val="0"/>
              </a:spcAft>
              <a:buClr>
                <a:schemeClr val="dk1"/>
              </a:buClr>
              <a:buSzPts val="1400"/>
              <a:buFont typeface="Arial"/>
              <a:buNone/>
            </a:pPr>
            <a:r>
              <a:rPr lang="en-US">
                <a:solidFill>
                  <a:srgbClr val="2B454E"/>
                </a:solidFill>
              </a:rPr>
              <a:t>Afbeeldingen 16-18 - Voorbeeld H5P-quiz</a:t>
            </a:r>
            <a:endParaRPr>
              <a:solidFill>
                <a:srgbClr val="2B454E"/>
              </a:solidFill>
            </a:endParaRPr>
          </a:p>
          <a:p>
            <a:pPr indent="0" lvl="0" marL="0" rtl="0" algn="l">
              <a:lnSpc>
                <a:spcPct val="90000"/>
              </a:lnSpc>
              <a:spcBef>
                <a:spcPts val="1000"/>
              </a:spcBef>
              <a:spcAft>
                <a:spcPts val="0"/>
              </a:spcAft>
              <a:buClr>
                <a:schemeClr val="dk1"/>
              </a:buClr>
              <a:buSzPts val="1400"/>
              <a:buFont typeface="Arial"/>
              <a:buNone/>
            </a:pPr>
            <a:r>
              <a:rPr lang="en-US">
                <a:solidFill>
                  <a:srgbClr val="2B454E"/>
                </a:solidFill>
              </a:rPr>
              <a:t>Afbeeldingen 19-21 - Voorbeeld Moodle-quiz</a:t>
            </a:r>
            <a:endParaRPr>
              <a:solidFill>
                <a:srgbClr val="2B454E"/>
              </a:solidFill>
            </a:endParaRPr>
          </a:p>
        </p:txBody>
      </p:sp>
      <p:sp>
        <p:nvSpPr>
          <p:cNvPr id="238" name="Google Shape;238;g3408979d82a_0_44: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3" name="Shape 243"/>
        <p:cNvGrpSpPr/>
        <p:nvPr/>
      </p:nvGrpSpPr>
      <p:grpSpPr>
        <a:xfrm>
          <a:off x="0" y="0"/>
          <a:ext cx="0" cy="0"/>
          <a:chOff x="0" y="0"/>
          <a:chExt cx="0" cy="0"/>
        </a:xfrm>
      </p:grpSpPr>
      <p:sp>
        <p:nvSpPr>
          <p:cNvPr id="244" name="Google Shape;244;g3408979d82a_0_5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45" name="Google Shape;245;g3408979d82a_0_50: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1000"/>
              </a:spcBef>
              <a:spcAft>
                <a:spcPts val="0"/>
              </a:spcAft>
              <a:buClr>
                <a:schemeClr val="dk1"/>
              </a:buClr>
              <a:buSzPts val="1400"/>
              <a:buFont typeface="Arial"/>
              <a:buNone/>
            </a:pPr>
            <a:r>
              <a:rPr lang="en-US">
                <a:solidFill>
                  <a:srgbClr val="2B454E"/>
                </a:solidFill>
              </a:rPr>
              <a:t>Activiteit 2 gaat verder ...</a:t>
            </a:r>
            <a:endParaRPr>
              <a:solidFill>
                <a:srgbClr val="2B454E"/>
              </a:solidFill>
            </a:endParaRPr>
          </a:p>
          <a:p>
            <a:pPr indent="0" lvl="0" marL="0" rtl="0" algn="l">
              <a:lnSpc>
                <a:spcPct val="90000"/>
              </a:lnSpc>
              <a:spcBef>
                <a:spcPts val="1000"/>
              </a:spcBef>
              <a:spcAft>
                <a:spcPts val="0"/>
              </a:spcAft>
              <a:buClr>
                <a:schemeClr val="dk1"/>
              </a:buClr>
              <a:buSzPts val="1400"/>
              <a:buFont typeface="Arial"/>
              <a:buNone/>
            </a:pPr>
            <a:r>
              <a:rPr lang="en-US">
                <a:solidFill>
                  <a:srgbClr val="2B454E"/>
                </a:solidFill>
              </a:rPr>
              <a:t>Dia's 11-15 - Sjabloon voor het maken van een quiz</a:t>
            </a:r>
            <a:endParaRPr>
              <a:solidFill>
                <a:srgbClr val="2B454E"/>
              </a:solidFill>
            </a:endParaRPr>
          </a:p>
          <a:p>
            <a:pPr indent="0" lvl="0" marL="0" rtl="0" algn="l">
              <a:lnSpc>
                <a:spcPct val="90000"/>
              </a:lnSpc>
              <a:spcBef>
                <a:spcPts val="1000"/>
              </a:spcBef>
              <a:spcAft>
                <a:spcPts val="0"/>
              </a:spcAft>
              <a:buClr>
                <a:schemeClr val="dk1"/>
              </a:buClr>
              <a:buSzPts val="1400"/>
              <a:buFont typeface="Arial"/>
              <a:buNone/>
            </a:pPr>
            <a:r>
              <a:rPr lang="en-US">
                <a:solidFill>
                  <a:srgbClr val="2B454E"/>
                </a:solidFill>
              </a:rPr>
              <a:t>Afbeeldingen 16-18 - Voorbeeld H5P-quiz</a:t>
            </a:r>
            <a:endParaRPr>
              <a:solidFill>
                <a:srgbClr val="2B454E"/>
              </a:solidFill>
            </a:endParaRPr>
          </a:p>
          <a:p>
            <a:pPr indent="0" lvl="0" marL="0" rtl="0" algn="l">
              <a:lnSpc>
                <a:spcPct val="90000"/>
              </a:lnSpc>
              <a:spcBef>
                <a:spcPts val="1000"/>
              </a:spcBef>
              <a:spcAft>
                <a:spcPts val="0"/>
              </a:spcAft>
              <a:buClr>
                <a:schemeClr val="dk1"/>
              </a:buClr>
              <a:buSzPts val="1400"/>
              <a:buFont typeface="Arial"/>
              <a:buNone/>
            </a:pPr>
            <a:r>
              <a:rPr lang="en-US">
                <a:solidFill>
                  <a:srgbClr val="2B454E"/>
                </a:solidFill>
              </a:rPr>
              <a:t>Afbeeldingen 19-21 - Voorbeeld Moodle-quiz</a:t>
            </a:r>
            <a:endParaRPr>
              <a:solidFill>
                <a:srgbClr val="2B454E"/>
              </a:solidFill>
            </a:endParaRPr>
          </a:p>
        </p:txBody>
      </p:sp>
      <p:sp>
        <p:nvSpPr>
          <p:cNvPr id="246" name="Google Shape;246;g3408979d82a_0_50: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0" name="Shape 250"/>
        <p:cNvGrpSpPr/>
        <p:nvPr/>
      </p:nvGrpSpPr>
      <p:grpSpPr>
        <a:xfrm>
          <a:off x="0" y="0"/>
          <a:ext cx="0" cy="0"/>
          <a:chOff x="0" y="0"/>
          <a:chExt cx="0" cy="0"/>
        </a:xfrm>
      </p:grpSpPr>
      <p:sp>
        <p:nvSpPr>
          <p:cNvPr id="251" name="Google Shape;251;g3441028e5a5_0_5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52" name="Google Shape;252;g3441028e5a5_0_54: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1000"/>
              </a:spcBef>
              <a:spcAft>
                <a:spcPts val="0"/>
              </a:spcAft>
              <a:buClr>
                <a:schemeClr val="dk1"/>
              </a:buClr>
              <a:buSzPts val="1400"/>
              <a:buFont typeface="Arial"/>
              <a:buNone/>
            </a:pPr>
            <a:r>
              <a:rPr lang="en-US">
                <a:solidFill>
                  <a:srgbClr val="2B454E"/>
                </a:solidFill>
              </a:rPr>
              <a:t>Activiteit 2 laatste dia ...</a:t>
            </a:r>
            <a:endParaRPr>
              <a:solidFill>
                <a:srgbClr val="2B454E"/>
              </a:solidFill>
            </a:endParaRPr>
          </a:p>
          <a:p>
            <a:pPr indent="0" lvl="0" marL="0" rtl="0" algn="l">
              <a:lnSpc>
                <a:spcPct val="90000"/>
              </a:lnSpc>
              <a:spcBef>
                <a:spcPts val="1000"/>
              </a:spcBef>
              <a:spcAft>
                <a:spcPts val="0"/>
              </a:spcAft>
              <a:buClr>
                <a:schemeClr val="dk1"/>
              </a:buClr>
              <a:buSzPts val="1400"/>
              <a:buFont typeface="Arial"/>
              <a:buNone/>
            </a:pPr>
            <a:r>
              <a:rPr lang="en-US">
                <a:solidFill>
                  <a:srgbClr val="2B454E"/>
                </a:solidFill>
              </a:rPr>
              <a:t>Laat de deelnemers een quiz maken met behulp van H5P. </a:t>
            </a:r>
            <a:endParaRPr>
              <a:solidFill>
                <a:srgbClr val="2B454E"/>
              </a:solidFill>
            </a:endParaRPr>
          </a:p>
          <a:p>
            <a:pPr indent="0" lvl="0" marL="0" rtl="0" algn="l">
              <a:lnSpc>
                <a:spcPct val="90000"/>
              </a:lnSpc>
              <a:spcBef>
                <a:spcPts val="1000"/>
              </a:spcBef>
              <a:spcAft>
                <a:spcPts val="0"/>
              </a:spcAft>
              <a:buClr>
                <a:schemeClr val="dk1"/>
              </a:buClr>
              <a:buSzPts val="1400"/>
              <a:buFont typeface="Arial"/>
              <a:buNone/>
            </a:pPr>
            <a:r>
              <a:rPr lang="en-US">
                <a:solidFill>
                  <a:srgbClr val="2B454E"/>
                </a:solidFill>
              </a:rPr>
              <a:t>Moedig de deelnemers aan om hun quizzen met elkaar te delen en feedback te geven.</a:t>
            </a:r>
            <a:endParaRPr>
              <a:solidFill>
                <a:srgbClr val="2B454E"/>
              </a:solidFill>
            </a:endParaRPr>
          </a:p>
        </p:txBody>
      </p:sp>
      <p:sp>
        <p:nvSpPr>
          <p:cNvPr id="253" name="Google Shape;253;g3441028e5a5_0_54: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7" name="Shape 257"/>
        <p:cNvGrpSpPr/>
        <p:nvPr/>
      </p:nvGrpSpPr>
      <p:grpSpPr>
        <a:xfrm>
          <a:off x="0" y="0"/>
          <a:ext cx="0" cy="0"/>
          <a:chOff x="0" y="0"/>
          <a:chExt cx="0" cy="0"/>
        </a:xfrm>
      </p:grpSpPr>
      <p:sp>
        <p:nvSpPr>
          <p:cNvPr id="258" name="Google Shape;258;g3441028e5a5_0_2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59" name="Google Shape;259;g3441028e5a5_0_24: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1000"/>
              </a:spcBef>
              <a:spcAft>
                <a:spcPts val="0"/>
              </a:spcAft>
              <a:buSzPts val="1400"/>
              <a:buNone/>
            </a:pPr>
            <a:r>
              <a:rPr lang="en-US">
                <a:solidFill>
                  <a:srgbClr val="2B454E"/>
                </a:solidFill>
              </a:rPr>
              <a:t>Dit is Activiteit 3.</a:t>
            </a:r>
            <a:endParaRPr>
              <a:solidFill>
                <a:srgbClr val="2B454E"/>
              </a:solidFill>
            </a:endParaRPr>
          </a:p>
          <a:p>
            <a:pPr indent="0" lvl="0" marL="0" rtl="0" algn="l">
              <a:lnSpc>
                <a:spcPct val="90000"/>
              </a:lnSpc>
              <a:spcBef>
                <a:spcPts val="1000"/>
              </a:spcBef>
              <a:spcAft>
                <a:spcPts val="0"/>
              </a:spcAft>
              <a:buSzPts val="1400"/>
              <a:buNone/>
            </a:pPr>
            <a:r>
              <a:rPr lang="en-US">
                <a:solidFill>
                  <a:srgbClr val="2B454E"/>
                </a:solidFill>
              </a:rPr>
              <a:t>Maak groepjes van deelnemers.</a:t>
            </a:r>
            <a:endParaRPr>
              <a:solidFill>
                <a:srgbClr val="2B454E"/>
              </a:solidFill>
            </a:endParaRPr>
          </a:p>
          <a:p>
            <a:pPr indent="0" lvl="0" marL="0" rtl="0" algn="l">
              <a:lnSpc>
                <a:spcPct val="90000"/>
              </a:lnSpc>
              <a:spcBef>
                <a:spcPts val="1000"/>
              </a:spcBef>
              <a:spcAft>
                <a:spcPts val="0"/>
              </a:spcAft>
              <a:buSzPts val="1400"/>
              <a:buNone/>
            </a:pPr>
            <a:r>
              <a:rPr lang="en-US">
                <a:solidFill>
                  <a:srgbClr val="2B454E"/>
                </a:solidFill>
              </a:rPr>
              <a:t>Laat ze hun ervaringen met digitale hulpmiddelen bespreken en delen.</a:t>
            </a:r>
            <a:endParaRPr>
              <a:solidFill>
                <a:srgbClr val="2B454E"/>
              </a:solidFill>
            </a:endParaRPr>
          </a:p>
          <a:p>
            <a:pPr indent="0" lvl="0" marL="0" rtl="0" algn="l">
              <a:lnSpc>
                <a:spcPct val="90000"/>
              </a:lnSpc>
              <a:spcBef>
                <a:spcPts val="1000"/>
              </a:spcBef>
              <a:spcAft>
                <a:spcPts val="0"/>
              </a:spcAft>
              <a:buSzPts val="1400"/>
              <a:buNone/>
            </a:pPr>
            <a:r>
              <a:rPr lang="en-US">
                <a:solidFill>
                  <a:srgbClr val="2B454E"/>
                </a:solidFill>
              </a:rPr>
              <a:t>Moedig deelnemers aan om hun ervaringen te delen op de discussiedraden op Moodle (of een ander platform als de plannen veranderd zijn).</a:t>
            </a:r>
            <a:endParaRPr>
              <a:solidFill>
                <a:srgbClr val="2B454E"/>
              </a:solidFill>
            </a:endParaRPr>
          </a:p>
          <a:p>
            <a:pPr indent="0" lvl="0" marL="0" rtl="0" algn="l">
              <a:lnSpc>
                <a:spcPct val="90000"/>
              </a:lnSpc>
              <a:spcBef>
                <a:spcPts val="1000"/>
              </a:spcBef>
              <a:spcAft>
                <a:spcPts val="0"/>
              </a:spcAft>
              <a:buSzPts val="1400"/>
              <a:buNone/>
            </a:pPr>
            <a:r>
              <a:t/>
            </a:r>
            <a:endParaRPr>
              <a:solidFill>
                <a:srgbClr val="2B454E"/>
              </a:solidFill>
            </a:endParaRPr>
          </a:p>
        </p:txBody>
      </p:sp>
      <p:sp>
        <p:nvSpPr>
          <p:cNvPr id="260" name="Google Shape;260;g3441028e5a5_0_24: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4" name="Shape 264"/>
        <p:cNvGrpSpPr/>
        <p:nvPr/>
      </p:nvGrpSpPr>
      <p:grpSpPr>
        <a:xfrm>
          <a:off x="0" y="0"/>
          <a:ext cx="0" cy="0"/>
          <a:chOff x="0" y="0"/>
          <a:chExt cx="0" cy="0"/>
        </a:xfrm>
      </p:grpSpPr>
      <p:sp>
        <p:nvSpPr>
          <p:cNvPr id="265" name="Google Shape;265;p1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266" name="Google Shape;266;p1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0" name="Shape 270"/>
        <p:cNvGrpSpPr/>
        <p:nvPr/>
      </p:nvGrpSpPr>
      <p:grpSpPr>
        <a:xfrm>
          <a:off x="0" y="0"/>
          <a:ext cx="0" cy="0"/>
          <a:chOff x="0" y="0"/>
          <a:chExt cx="0" cy="0"/>
        </a:xfrm>
      </p:grpSpPr>
      <p:sp>
        <p:nvSpPr>
          <p:cNvPr id="271" name="Google Shape;271;g3408979d82a_0_103: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Dit zijn de referenties voor de gebruikte publicaties.</a:t>
            </a:r>
            <a:endParaRPr/>
          </a:p>
          <a:p>
            <a:pPr indent="0" lvl="0" marL="0" rtl="0" algn="l">
              <a:lnSpc>
                <a:spcPct val="100000"/>
              </a:lnSpc>
              <a:spcBef>
                <a:spcPts val="0"/>
              </a:spcBef>
              <a:spcAft>
                <a:spcPts val="0"/>
              </a:spcAft>
              <a:buSzPts val="1400"/>
              <a:buNone/>
            </a:pPr>
            <a:r>
              <a:t/>
            </a:r>
            <a:endParaRPr/>
          </a:p>
          <a:p>
            <a:pPr indent="0" lvl="0" marL="0" rtl="0" algn="l">
              <a:lnSpc>
                <a:spcPct val="100000"/>
              </a:lnSpc>
              <a:spcBef>
                <a:spcPts val="0"/>
              </a:spcBef>
              <a:spcAft>
                <a:spcPts val="0"/>
              </a:spcAft>
              <a:buSzPts val="1400"/>
              <a:buNone/>
            </a:pPr>
            <a:r>
              <a:rPr lang="en-US"/>
              <a:t>Bovendien zijn de laatste 2 links instructievideo's voor respectievelijk het gebruik van H5P en Moodle Quiz.</a:t>
            </a:r>
            <a:endParaRPr/>
          </a:p>
        </p:txBody>
      </p:sp>
      <p:sp>
        <p:nvSpPr>
          <p:cNvPr id="272" name="Google Shape;272;g3408979d82a_0_10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6" name="Shape 276"/>
        <p:cNvGrpSpPr/>
        <p:nvPr/>
      </p:nvGrpSpPr>
      <p:grpSpPr>
        <a:xfrm>
          <a:off x="0" y="0"/>
          <a:ext cx="0" cy="0"/>
          <a:chOff x="0" y="0"/>
          <a:chExt cx="0" cy="0"/>
        </a:xfrm>
      </p:grpSpPr>
      <p:sp>
        <p:nvSpPr>
          <p:cNvPr id="277" name="Google Shape;277;g342f6cef8a4_2_159: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Clr>
                <a:schemeClr val="dk1"/>
              </a:buClr>
              <a:buSzPts val="1100"/>
              <a:buFont typeface="Arial"/>
              <a:buNone/>
            </a:pPr>
            <a:r>
              <a:rPr lang="en-US"/>
              <a:t>Deze dia is handig om de links naar de TINKER 1) website, 2) raamwerk, 3) leerscenario's te delen.</a:t>
            </a:r>
            <a:endParaRPr/>
          </a:p>
          <a:p>
            <a:pPr indent="0" lvl="0" marL="0" rtl="0" algn="l">
              <a:lnSpc>
                <a:spcPct val="100000"/>
              </a:lnSpc>
              <a:spcBef>
                <a:spcPts val="0"/>
              </a:spcBef>
              <a:spcAft>
                <a:spcPts val="0"/>
              </a:spcAft>
              <a:buSzPts val="1400"/>
              <a:buNone/>
            </a:pPr>
            <a:r>
              <a:t/>
            </a:r>
            <a:endParaRPr/>
          </a:p>
        </p:txBody>
      </p:sp>
      <p:sp>
        <p:nvSpPr>
          <p:cNvPr id="278" name="Google Shape;278;g342f6cef8a4_2_15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3" name="Shape 283"/>
        <p:cNvGrpSpPr/>
        <p:nvPr/>
      </p:nvGrpSpPr>
      <p:grpSpPr>
        <a:xfrm>
          <a:off x="0" y="0"/>
          <a:ext cx="0" cy="0"/>
          <a:chOff x="0" y="0"/>
          <a:chExt cx="0" cy="0"/>
        </a:xfrm>
      </p:grpSpPr>
      <p:sp>
        <p:nvSpPr>
          <p:cNvPr id="284" name="Google Shape;284;g35773e36086_0_40: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285" name="Google Shape;285;g35773e36086_0_4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2" name="Shape 92"/>
        <p:cNvGrpSpPr/>
        <p:nvPr/>
      </p:nvGrpSpPr>
      <p:grpSpPr>
        <a:xfrm>
          <a:off x="0" y="0"/>
          <a:ext cx="0" cy="0"/>
          <a:chOff x="0" y="0"/>
          <a:chExt cx="0" cy="0"/>
        </a:xfrm>
      </p:grpSpPr>
      <p:sp>
        <p:nvSpPr>
          <p:cNvPr id="93" name="Google Shape;93;p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Clr>
                <a:schemeClr val="dk1"/>
              </a:buClr>
              <a:buSzPts val="1100"/>
              <a:buFont typeface="Arial"/>
              <a:buNone/>
            </a:pPr>
            <a:r>
              <a:rPr lang="en-US"/>
              <a:t>Deze dia kan gebruikt worden als geheugensteuntje voor jou en als informatie voor de leerlingen over de verwachte leerresultaten van deze les.</a:t>
            </a:r>
            <a:endParaRPr/>
          </a:p>
          <a:p>
            <a:pPr indent="0" lvl="0" marL="0" rtl="0" algn="l">
              <a:lnSpc>
                <a:spcPct val="100000"/>
              </a:lnSpc>
              <a:spcBef>
                <a:spcPts val="0"/>
              </a:spcBef>
              <a:spcAft>
                <a:spcPts val="0"/>
              </a:spcAft>
              <a:buClr>
                <a:schemeClr val="dk1"/>
              </a:buClr>
              <a:buSzPts val="1100"/>
              <a:buFont typeface="Arial"/>
              <a:buNone/>
            </a:pPr>
            <a:r>
              <a:t/>
            </a:r>
            <a:endParaRPr/>
          </a:p>
          <a:p>
            <a:pPr indent="0" lvl="0" marL="0" rtl="0" algn="l">
              <a:lnSpc>
                <a:spcPct val="100000"/>
              </a:lnSpc>
              <a:spcBef>
                <a:spcPts val="0"/>
              </a:spcBef>
              <a:spcAft>
                <a:spcPts val="0"/>
              </a:spcAft>
              <a:buSzPts val="1400"/>
              <a:buNone/>
            </a:pPr>
            <a:r>
              <a:t/>
            </a:r>
            <a:endParaRPr/>
          </a:p>
        </p:txBody>
      </p:sp>
      <p:sp>
        <p:nvSpPr>
          <p:cNvPr id="94" name="Google Shape;94;p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8" name="Shape 98"/>
        <p:cNvGrpSpPr/>
        <p:nvPr/>
      </p:nvGrpSpPr>
      <p:grpSpPr>
        <a:xfrm>
          <a:off x="0" y="0"/>
          <a:ext cx="0" cy="0"/>
          <a:chOff x="0" y="0"/>
          <a:chExt cx="0" cy="0"/>
        </a:xfrm>
      </p:grpSpPr>
      <p:sp>
        <p:nvSpPr>
          <p:cNvPr id="99" name="Google Shape;99;g342f6cef8a4_2_18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00" name="Google Shape;100;g342f6cef8a4_2_188: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Clr>
                <a:schemeClr val="dk1"/>
              </a:buClr>
              <a:buSzPts val="1100"/>
              <a:buFont typeface="Arial"/>
              <a:buNone/>
            </a:pPr>
            <a:r>
              <a:rPr lang="en-US"/>
              <a:t>Dit is de lijst van de inhoud en kan gebruikt worden om een supersamenvatting te geven aan de deelnemers over wat ze kunnen verwachten van de les.</a:t>
            </a:r>
            <a:endParaRPr/>
          </a:p>
        </p:txBody>
      </p:sp>
      <p:sp>
        <p:nvSpPr>
          <p:cNvPr id="101" name="Google Shape;101;g342f6cef8a4_2_188: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en-US"/>
              <a:t>‹#›</a:t>
            </a:fld>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7" name="Shape 107"/>
        <p:cNvGrpSpPr/>
        <p:nvPr/>
      </p:nvGrpSpPr>
      <p:grpSpPr>
        <a:xfrm>
          <a:off x="0" y="0"/>
          <a:ext cx="0" cy="0"/>
          <a:chOff x="0" y="0"/>
          <a:chExt cx="0" cy="0"/>
        </a:xfrm>
      </p:grpSpPr>
      <p:sp>
        <p:nvSpPr>
          <p:cNvPr id="108" name="Google Shape;108;g3441028e5a5_0_4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09" name="Google Shape;109;g3441028e5a5_0_42: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100"/>
              <a:buNone/>
            </a:pPr>
            <a:r>
              <a:rPr lang="en-US" sz="1100">
                <a:solidFill>
                  <a:srgbClr val="1D1D1B"/>
                </a:solidFill>
              </a:rPr>
              <a:t>In het snel evoluerende onderwijslandschap van vandaag spelen digitale hulpmiddelen een cruciale rol in het informaticaonderwijs en verbeteren ze zowel de onderwijs- als de leerervaring. </a:t>
            </a:r>
            <a:endParaRPr sz="1100">
              <a:solidFill>
                <a:srgbClr val="1D1D1B"/>
              </a:solidFill>
            </a:endParaRPr>
          </a:p>
          <a:p>
            <a:pPr indent="0" lvl="0" marL="0" rtl="0" algn="l">
              <a:lnSpc>
                <a:spcPct val="100000"/>
              </a:lnSpc>
              <a:spcBef>
                <a:spcPts val="1000"/>
              </a:spcBef>
              <a:spcAft>
                <a:spcPts val="0"/>
              </a:spcAft>
              <a:buClr>
                <a:schemeClr val="dk1"/>
              </a:buClr>
              <a:buSzPts val="1100"/>
              <a:buFont typeface="Arial"/>
              <a:buNone/>
            </a:pPr>
            <a:r>
              <a:rPr lang="en-US" sz="1100">
                <a:solidFill>
                  <a:srgbClr val="1D1D1B"/>
                </a:solidFill>
              </a:rPr>
              <a:t>In deze les, om dit verder te verkennen, zullen we:</a:t>
            </a:r>
            <a:endParaRPr sz="1100">
              <a:solidFill>
                <a:srgbClr val="1D1D1B"/>
              </a:solidFill>
            </a:endParaRPr>
          </a:p>
          <a:p>
            <a:pPr indent="-298450" lvl="0" marL="457200" rtl="0" algn="l">
              <a:lnSpc>
                <a:spcPct val="100000"/>
              </a:lnSpc>
              <a:spcBef>
                <a:spcPts val="1000"/>
              </a:spcBef>
              <a:spcAft>
                <a:spcPts val="0"/>
              </a:spcAft>
              <a:buClr>
                <a:srgbClr val="1D1D1B"/>
              </a:buClr>
              <a:buSzPts val="1100"/>
              <a:buFont typeface="Calibri"/>
              <a:buChar char="●"/>
            </a:pPr>
            <a:r>
              <a:rPr lang="en-US" sz="1100">
                <a:solidFill>
                  <a:srgbClr val="1D1D1B"/>
                </a:solidFill>
              </a:rPr>
              <a:t>Het belang van digitale hulpmiddelen in het informaticaonderwijs bespreken en hoe ze bijdragen aan effectiever leren.</a:t>
            </a:r>
            <a:endParaRPr sz="1100">
              <a:solidFill>
                <a:srgbClr val="1D1D1B"/>
              </a:solidFill>
            </a:endParaRPr>
          </a:p>
          <a:p>
            <a:pPr indent="-298450" lvl="0" marL="457200" rtl="0" algn="l">
              <a:lnSpc>
                <a:spcPct val="100000"/>
              </a:lnSpc>
              <a:spcBef>
                <a:spcPts val="0"/>
              </a:spcBef>
              <a:spcAft>
                <a:spcPts val="0"/>
              </a:spcAft>
              <a:buClr>
                <a:srgbClr val="1D1D1B"/>
              </a:buClr>
              <a:buSzPts val="1100"/>
              <a:buFont typeface="Calibri"/>
              <a:buChar char="●"/>
            </a:pPr>
            <a:r>
              <a:rPr lang="en-US" sz="1100">
                <a:solidFill>
                  <a:srgbClr val="1D1D1B"/>
                </a:solidFill>
              </a:rPr>
              <a:t>Dit onderwerp verbinden met eerdere ervaringen van deelnemers door na te denken over hun gebruik van online leermiddelen en de impact op hun onderwijspraktijk.</a:t>
            </a:r>
            <a:endParaRPr sz="1100">
              <a:solidFill>
                <a:srgbClr val="1D1D1B"/>
              </a:solidFill>
            </a:endParaRPr>
          </a:p>
          <a:p>
            <a:pPr indent="-298450" lvl="0" marL="457200" rtl="0" algn="l">
              <a:lnSpc>
                <a:spcPct val="100000"/>
              </a:lnSpc>
              <a:spcBef>
                <a:spcPts val="0"/>
              </a:spcBef>
              <a:spcAft>
                <a:spcPts val="0"/>
              </a:spcAft>
              <a:buClr>
                <a:srgbClr val="1D1D1B"/>
              </a:buClr>
              <a:buSzPts val="1100"/>
              <a:buFont typeface="Calibri"/>
              <a:buChar char="●"/>
            </a:pPr>
            <a:r>
              <a:rPr lang="en-US" sz="1100">
                <a:solidFill>
                  <a:srgbClr val="1D1D1B"/>
                </a:solidFill>
              </a:rPr>
              <a:t>Benadrukken hoe deze digitale hulpmiddelen aansluiten bij het TINKER-raamwerk en inclusieve en authentieke leerervaringen voor alle leerlingen bevorderen.</a:t>
            </a:r>
            <a:endParaRPr sz="1100">
              <a:solidFill>
                <a:srgbClr val="1D1D1B"/>
              </a:solidFill>
            </a:endParaRPr>
          </a:p>
          <a:p>
            <a:pPr indent="0" lvl="0" marL="0" rtl="0" algn="l">
              <a:lnSpc>
                <a:spcPct val="100000"/>
              </a:lnSpc>
              <a:spcBef>
                <a:spcPts val="1000"/>
              </a:spcBef>
              <a:spcAft>
                <a:spcPts val="0"/>
              </a:spcAft>
              <a:buClr>
                <a:schemeClr val="dk1"/>
              </a:buClr>
              <a:buSzPts val="1100"/>
              <a:buFont typeface="Arial"/>
              <a:buNone/>
            </a:pPr>
            <a:r>
              <a:rPr lang="en-US" sz="1100">
                <a:solidFill>
                  <a:srgbClr val="1D1D1B"/>
                </a:solidFill>
              </a:rPr>
              <a:t>Deze discussie zal waardevolle inzichten opleveren in de veranderende rol van technologie in het onderwijs en tegelijkertijd inclusiviteit en betrokkenheid in leeromgevingen waarborgen.</a:t>
            </a:r>
            <a:endParaRPr>
              <a:solidFill>
                <a:srgbClr val="2B454E"/>
              </a:solidFill>
            </a:endParaRPr>
          </a:p>
          <a:p>
            <a:pPr indent="-228600" lvl="0" marL="457200" marR="0" rtl="0" algn="l">
              <a:lnSpc>
                <a:spcPct val="100000"/>
              </a:lnSpc>
              <a:spcBef>
                <a:spcPts val="1000"/>
              </a:spcBef>
              <a:spcAft>
                <a:spcPts val="0"/>
              </a:spcAft>
              <a:buClr>
                <a:srgbClr val="000000"/>
              </a:buClr>
              <a:buSzPts val="1400"/>
              <a:buFont typeface="Arial"/>
              <a:buNone/>
            </a:pPr>
            <a:r>
              <a:t/>
            </a:r>
            <a:endParaRPr/>
          </a:p>
        </p:txBody>
      </p:sp>
      <p:sp>
        <p:nvSpPr>
          <p:cNvPr id="110" name="Google Shape;110;g3441028e5a5_0_42: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4" name="Shape 114"/>
        <p:cNvGrpSpPr/>
        <p:nvPr/>
      </p:nvGrpSpPr>
      <p:grpSpPr>
        <a:xfrm>
          <a:off x="0" y="0"/>
          <a:ext cx="0" cy="0"/>
          <a:chOff x="0" y="0"/>
          <a:chExt cx="0" cy="0"/>
        </a:xfrm>
      </p:grpSpPr>
      <p:sp>
        <p:nvSpPr>
          <p:cNvPr id="115" name="Google Shape;115;g3441028e5a5_0_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16" name="Google Shape;116;g3441028e5a5_0_0: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1000"/>
              </a:spcBef>
              <a:spcAft>
                <a:spcPts val="0"/>
              </a:spcAft>
              <a:buSzPts val="1400"/>
              <a:buNone/>
            </a:pPr>
            <a:r>
              <a:rPr lang="en-US">
                <a:solidFill>
                  <a:srgbClr val="2B454E"/>
                </a:solidFill>
              </a:rPr>
              <a:t>Geef kort informatie over de traditionele onderwijsmethoden.</a:t>
            </a:r>
            <a:endParaRPr>
              <a:solidFill>
                <a:srgbClr val="2B454E"/>
              </a:solidFill>
            </a:endParaRPr>
          </a:p>
          <a:p>
            <a:pPr indent="0" lvl="0" marL="0" rtl="0" algn="l">
              <a:lnSpc>
                <a:spcPct val="90000"/>
              </a:lnSpc>
              <a:spcBef>
                <a:spcPts val="1000"/>
              </a:spcBef>
              <a:spcAft>
                <a:spcPts val="0"/>
              </a:spcAft>
              <a:buSzPts val="1400"/>
              <a:buNone/>
            </a:pPr>
            <a:r>
              <a:rPr lang="en-US">
                <a:solidFill>
                  <a:srgbClr val="2B454E"/>
                </a:solidFill>
              </a:rPr>
              <a:t>Noem de voordelen van digitale hulpmiddelen ten opzichte van traditionele onderwijsmethoden.</a:t>
            </a:r>
            <a:endParaRPr>
              <a:solidFill>
                <a:srgbClr val="2B454E"/>
              </a:solidFill>
            </a:endParaRPr>
          </a:p>
          <a:p>
            <a:pPr indent="-317500" lvl="0" marL="457200" rtl="0" algn="l">
              <a:lnSpc>
                <a:spcPct val="90000"/>
              </a:lnSpc>
              <a:spcBef>
                <a:spcPts val="1000"/>
              </a:spcBef>
              <a:spcAft>
                <a:spcPts val="0"/>
              </a:spcAft>
              <a:buClr>
                <a:srgbClr val="2B454E"/>
              </a:buClr>
              <a:buSzPts val="1400"/>
              <a:buChar char="●"/>
            </a:pPr>
            <a:r>
              <a:rPr lang="en-US">
                <a:solidFill>
                  <a:srgbClr val="2B454E"/>
                </a:solidFill>
              </a:rPr>
              <a:t>Verhoogt betrokkenheid</a:t>
            </a:r>
            <a:endParaRPr>
              <a:solidFill>
                <a:srgbClr val="2B454E"/>
              </a:solidFill>
            </a:endParaRPr>
          </a:p>
          <a:p>
            <a:pPr indent="-317500" lvl="0" marL="457200" rtl="0" algn="l">
              <a:lnSpc>
                <a:spcPct val="90000"/>
              </a:lnSpc>
              <a:spcBef>
                <a:spcPts val="0"/>
              </a:spcBef>
              <a:spcAft>
                <a:spcPts val="0"/>
              </a:spcAft>
              <a:buClr>
                <a:srgbClr val="2B454E"/>
              </a:buClr>
              <a:buSzPts val="1400"/>
              <a:buChar char="●"/>
            </a:pPr>
            <a:r>
              <a:rPr lang="en-US">
                <a:solidFill>
                  <a:srgbClr val="2B454E"/>
                </a:solidFill>
              </a:rPr>
              <a:t>Ondersteunt verschillende leerstijlen</a:t>
            </a:r>
            <a:endParaRPr>
              <a:solidFill>
                <a:srgbClr val="2B454E"/>
              </a:solidFill>
            </a:endParaRPr>
          </a:p>
          <a:p>
            <a:pPr indent="-317500" lvl="0" marL="457200" rtl="0" algn="l">
              <a:lnSpc>
                <a:spcPct val="90000"/>
              </a:lnSpc>
              <a:spcBef>
                <a:spcPts val="0"/>
              </a:spcBef>
              <a:spcAft>
                <a:spcPts val="0"/>
              </a:spcAft>
              <a:buClr>
                <a:srgbClr val="2B454E"/>
              </a:buClr>
              <a:buSzPts val="1400"/>
              <a:buChar char="●"/>
            </a:pPr>
            <a:r>
              <a:rPr lang="en-US">
                <a:solidFill>
                  <a:srgbClr val="2B454E"/>
                </a:solidFill>
              </a:rPr>
              <a:t>Geeft direct feedback</a:t>
            </a:r>
            <a:endParaRPr>
              <a:solidFill>
                <a:srgbClr val="2B454E"/>
              </a:solidFill>
            </a:endParaRPr>
          </a:p>
          <a:p>
            <a:pPr indent="0" lvl="0" marL="0" rtl="0" algn="l">
              <a:lnSpc>
                <a:spcPct val="90000"/>
              </a:lnSpc>
              <a:spcBef>
                <a:spcPts val="1000"/>
              </a:spcBef>
              <a:spcAft>
                <a:spcPts val="0"/>
              </a:spcAft>
              <a:buSzPts val="1400"/>
              <a:buNone/>
            </a:pPr>
            <a:r>
              <a:t/>
            </a:r>
            <a:endParaRPr>
              <a:solidFill>
                <a:srgbClr val="2B454E"/>
              </a:solidFill>
            </a:endParaRPr>
          </a:p>
          <a:p>
            <a:pPr indent="-228600" lvl="0" marL="457200" marR="0" rtl="0" algn="l">
              <a:lnSpc>
                <a:spcPct val="100000"/>
              </a:lnSpc>
              <a:spcBef>
                <a:spcPts val="0"/>
              </a:spcBef>
              <a:spcAft>
                <a:spcPts val="0"/>
              </a:spcAft>
              <a:buClr>
                <a:srgbClr val="000000"/>
              </a:buClr>
              <a:buSzPts val="1400"/>
              <a:buFont typeface="Arial"/>
              <a:buNone/>
            </a:pPr>
            <a:r>
              <a:t/>
            </a:r>
            <a:endParaRPr/>
          </a:p>
        </p:txBody>
      </p:sp>
      <p:sp>
        <p:nvSpPr>
          <p:cNvPr id="117" name="Google Shape;117;g3441028e5a5_0_0: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3" name="Shape 123"/>
        <p:cNvGrpSpPr/>
        <p:nvPr/>
      </p:nvGrpSpPr>
      <p:grpSpPr>
        <a:xfrm>
          <a:off x="0" y="0"/>
          <a:ext cx="0" cy="0"/>
          <a:chOff x="0" y="0"/>
          <a:chExt cx="0" cy="0"/>
        </a:xfrm>
      </p:grpSpPr>
      <p:sp>
        <p:nvSpPr>
          <p:cNvPr id="124" name="Google Shape;124;g3441028e5a5_0_4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25" name="Google Shape;125;g3441028e5a5_0_48: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1000"/>
              </a:spcBef>
              <a:spcAft>
                <a:spcPts val="0"/>
              </a:spcAft>
              <a:buSzPts val="1400"/>
              <a:buNone/>
            </a:pPr>
            <a:r>
              <a:rPr lang="en-US">
                <a:solidFill>
                  <a:srgbClr val="2B454E"/>
                </a:solidFill>
              </a:rPr>
              <a:t>Vermeld dat de huidige digitale hulpmiddelen kunnen helpen bij het creëren van authentieke, inclusieve lezingen die perfect aansluiten bij het TINKER-raamwerk en de doelstellingen.</a:t>
            </a:r>
            <a:endParaRPr/>
          </a:p>
          <a:p>
            <a:pPr indent="-228600" lvl="0" marL="457200" marR="0" rtl="0" algn="l">
              <a:lnSpc>
                <a:spcPct val="100000"/>
              </a:lnSpc>
              <a:spcBef>
                <a:spcPts val="0"/>
              </a:spcBef>
              <a:spcAft>
                <a:spcPts val="0"/>
              </a:spcAft>
              <a:buClr>
                <a:srgbClr val="000000"/>
              </a:buClr>
              <a:buSzPts val="1400"/>
              <a:buFont typeface="Arial"/>
              <a:buNone/>
            </a:pPr>
            <a:r>
              <a:t/>
            </a:r>
            <a:endParaRPr/>
          </a:p>
        </p:txBody>
      </p:sp>
      <p:sp>
        <p:nvSpPr>
          <p:cNvPr id="126" name="Google Shape;126;g3441028e5a5_0_48: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0" name="Shape 130"/>
        <p:cNvGrpSpPr/>
        <p:nvPr/>
      </p:nvGrpSpPr>
      <p:grpSpPr>
        <a:xfrm>
          <a:off x="0" y="0"/>
          <a:ext cx="0" cy="0"/>
          <a:chOff x="0" y="0"/>
          <a:chExt cx="0" cy="0"/>
        </a:xfrm>
      </p:grpSpPr>
      <p:sp>
        <p:nvSpPr>
          <p:cNvPr id="131" name="Google Shape;131;g3441028e5a5_0_6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32" name="Google Shape;132;g3441028e5a5_0_60: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1000"/>
              </a:spcBef>
              <a:spcAft>
                <a:spcPts val="0"/>
              </a:spcAft>
              <a:buSzPts val="1400"/>
              <a:buNone/>
            </a:pPr>
            <a:r>
              <a:rPr lang="en-US">
                <a:solidFill>
                  <a:srgbClr val="2B454E"/>
                </a:solidFill>
              </a:rPr>
              <a:t>Geef korte informatie over deze tools:</a:t>
            </a:r>
            <a:endParaRPr>
              <a:solidFill>
                <a:srgbClr val="2B454E"/>
              </a:solidFill>
            </a:endParaRPr>
          </a:p>
          <a:p>
            <a:pPr indent="-228600" lvl="0" marL="457200" marR="0" rtl="0" algn="l">
              <a:lnSpc>
                <a:spcPct val="100000"/>
              </a:lnSpc>
              <a:spcBef>
                <a:spcPts val="0"/>
              </a:spcBef>
              <a:spcAft>
                <a:spcPts val="0"/>
              </a:spcAft>
              <a:buClr>
                <a:srgbClr val="000000"/>
              </a:buClr>
              <a:buSzPts val="1400"/>
              <a:buFont typeface="Arial"/>
              <a:buNone/>
            </a:pPr>
            <a:r>
              <a:rPr lang="en-US"/>
              <a:t>H5P - Creëer interactieve inhoud zoals quizzen, video's en presentaties</a:t>
            </a:r>
            <a:r>
              <a:rPr lang="en-US" u="sng">
                <a:solidFill>
                  <a:schemeClr val="hlink"/>
                </a:solidFill>
                <a:hlinkClick r:id="rId2"/>
              </a:rPr>
              <a:t>. </a:t>
            </a:r>
            <a:r>
              <a:rPr lang="en-US"/>
              <a:t>https://h5p.org/ </a:t>
            </a:r>
            <a:endParaRPr/>
          </a:p>
          <a:p>
            <a:pPr indent="-228600" lvl="0" marL="457200" marR="0" rtl="0" algn="l">
              <a:lnSpc>
                <a:spcPct val="100000"/>
              </a:lnSpc>
              <a:spcBef>
                <a:spcPts val="0"/>
              </a:spcBef>
              <a:spcAft>
                <a:spcPts val="0"/>
              </a:spcAft>
              <a:buClr>
                <a:srgbClr val="000000"/>
              </a:buClr>
              <a:buSzPts val="1400"/>
              <a:buFont typeface="Arial"/>
              <a:buNone/>
            </a:pPr>
            <a:r>
              <a:t/>
            </a:r>
            <a:endParaRPr/>
          </a:p>
          <a:p>
            <a:pPr indent="-228600" lvl="0" marL="457200" marR="0" rtl="0" algn="l">
              <a:lnSpc>
                <a:spcPct val="100000"/>
              </a:lnSpc>
              <a:spcBef>
                <a:spcPts val="0"/>
              </a:spcBef>
              <a:spcAft>
                <a:spcPts val="0"/>
              </a:spcAft>
              <a:buClr>
                <a:srgbClr val="000000"/>
              </a:buClr>
              <a:buSzPts val="1400"/>
              <a:buFont typeface="Arial"/>
              <a:buNone/>
            </a:pPr>
            <a:r>
              <a:rPr lang="en-US"/>
              <a:t>H5P QUIZ - Een gratis HTML5-gebaseerd contenttype waarmee creatieven quizzen kunnen maken. </a:t>
            </a:r>
            <a:r>
              <a:rPr lang="en-US" u="sng">
                <a:solidFill>
                  <a:schemeClr val="hlink"/>
                </a:solidFill>
                <a:hlinkClick r:id="rId3"/>
              </a:rPr>
              <a:t>https://h5p.org/question-set</a:t>
            </a:r>
            <a:endParaRPr/>
          </a:p>
          <a:p>
            <a:pPr indent="-228600" lvl="0" marL="457200" marR="0" rtl="0" algn="l">
              <a:lnSpc>
                <a:spcPct val="100000"/>
              </a:lnSpc>
              <a:spcBef>
                <a:spcPts val="0"/>
              </a:spcBef>
              <a:spcAft>
                <a:spcPts val="0"/>
              </a:spcAft>
              <a:buClr>
                <a:srgbClr val="000000"/>
              </a:buClr>
              <a:buSzPts val="1400"/>
              <a:buFont typeface="Arial"/>
              <a:buNone/>
            </a:pPr>
            <a:r>
              <a:t/>
            </a:r>
            <a:endParaRPr/>
          </a:p>
          <a:p>
            <a:pPr indent="-228600" lvl="0" marL="457200" marR="0" rtl="0" algn="l">
              <a:lnSpc>
                <a:spcPct val="100000"/>
              </a:lnSpc>
              <a:spcBef>
                <a:spcPts val="0"/>
              </a:spcBef>
              <a:spcAft>
                <a:spcPts val="0"/>
              </a:spcAft>
              <a:buClr>
                <a:srgbClr val="000000"/>
              </a:buClr>
              <a:buSzPts val="1400"/>
              <a:buFont typeface="Arial"/>
              <a:buNone/>
            </a:pPr>
            <a:r>
              <a:rPr lang="en-US"/>
              <a:t>CodeCombat - Een op games gebaseerd platform om te leren programmeren via echte coderingsuitdagingen. </a:t>
            </a:r>
            <a:r>
              <a:rPr lang="en-US" u="sng">
                <a:solidFill>
                  <a:schemeClr val="hlink"/>
                </a:solidFill>
                <a:hlinkClick r:id="rId4"/>
              </a:rPr>
              <a:t>https://codecombat.</a:t>
            </a:r>
            <a:r>
              <a:rPr lang="en-US"/>
              <a:t>com/ </a:t>
            </a:r>
            <a:endParaRPr/>
          </a:p>
          <a:p>
            <a:pPr indent="-228600" lvl="0" marL="457200" marR="0" rtl="0" algn="l">
              <a:lnSpc>
                <a:spcPct val="100000"/>
              </a:lnSpc>
              <a:spcBef>
                <a:spcPts val="0"/>
              </a:spcBef>
              <a:spcAft>
                <a:spcPts val="0"/>
              </a:spcAft>
              <a:buClr>
                <a:srgbClr val="000000"/>
              </a:buClr>
              <a:buSzPts val="1400"/>
              <a:buFont typeface="Arial"/>
              <a:buNone/>
            </a:pPr>
            <a:r>
              <a:t/>
            </a:r>
            <a:endParaRPr/>
          </a:p>
          <a:p>
            <a:pPr indent="-228600" lvl="0" marL="457200" marR="0" rtl="0" algn="l">
              <a:lnSpc>
                <a:spcPct val="100000"/>
              </a:lnSpc>
              <a:spcBef>
                <a:spcPts val="0"/>
              </a:spcBef>
              <a:spcAft>
                <a:spcPts val="0"/>
              </a:spcAft>
              <a:buClr>
                <a:srgbClr val="000000"/>
              </a:buClr>
              <a:buSzPts val="1400"/>
              <a:buFont typeface="Arial"/>
              <a:buNone/>
            </a:pPr>
            <a:r>
              <a:rPr lang="en-US"/>
              <a:t>Kahoot! - Een live quiz-gebaseerd leerplatform voor boeiende beoordelingen. </a:t>
            </a:r>
            <a:r>
              <a:rPr lang="en-US" u="sng">
                <a:solidFill>
                  <a:schemeClr val="hlink"/>
                </a:solidFill>
                <a:hlinkClick r:id="rId5"/>
              </a:rPr>
              <a:t>https://kahoot.</a:t>
            </a:r>
            <a:r>
              <a:rPr lang="en-US"/>
              <a:t>com/ </a:t>
            </a:r>
            <a:endParaRPr/>
          </a:p>
          <a:p>
            <a:pPr indent="-228600" lvl="0" marL="457200" marR="0" rtl="0" algn="l">
              <a:lnSpc>
                <a:spcPct val="100000"/>
              </a:lnSpc>
              <a:spcBef>
                <a:spcPts val="0"/>
              </a:spcBef>
              <a:spcAft>
                <a:spcPts val="0"/>
              </a:spcAft>
              <a:buClr>
                <a:srgbClr val="000000"/>
              </a:buClr>
              <a:buSzPts val="1400"/>
              <a:buFont typeface="Arial"/>
              <a:buNone/>
            </a:pPr>
            <a:r>
              <a:t/>
            </a:r>
            <a:endParaRPr/>
          </a:p>
          <a:p>
            <a:pPr indent="-228600" lvl="0" marL="457200" marR="0" rtl="0" algn="l">
              <a:lnSpc>
                <a:spcPct val="100000"/>
              </a:lnSpc>
              <a:spcBef>
                <a:spcPts val="0"/>
              </a:spcBef>
              <a:spcAft>
                <a:spcPts val="0"/>
              </a:spcAft>
              <a:buClr>
                <a:srgbClr val="000000"/>
              </a:buClr>
              <a:buSzPts val="1400"/>
              <a:buFont typeface="Arial"/>
              <a:buNone/>
            </a:pPr>
            <a:r>
              <a:rPr lang="en-US"/>
              <a:t>Moodle-quizzen - Een functie in Moodle voor het maken van aangepaste quizzen en beoordelingen. </a:t>
            </a:r>
            <a:r>
              <a:rPr lang="en-US" u="sng">
                <a:solidFill>
                  <a:schemeClr val="hlink"/>
                </a:solidFill>
                <a:hlinkClick r:id="rId6"/>
              </a:rPr>
              <a:t>https://moodle.</a:t>
            </a:r>
            <a:r>
              <a:rPr lang="en-US"/>
              <a:t>org/ </a:t>
            </a:r>
            <a:endParaRPr/>
          </a:p>
          <a:p>
            <a:pPr indent="-228600" lvl="0" marL="457200" marR="0" rtl="0" algn="l">
              <a:lnSpc>
                <a:spcPct val="100000"/>
              </a:lnSpc>
              <a:spcBef>
                <a:spcPts val="0"/>
              </a:spcBef>
              <a:spcAft>
                <a:spcPts val="0"/>
              </a:spcAft>
              <a:buClr>
                <a:srgbClr val="000000"/>
              </a:buClr>
              <a:buSzPts val="1400"/>
              <a:buFont typeface="Arial"/>
              <a:buNone/>
            </a:pPr>
            <a:r>
              <a:t/>
            </a:r>
            <a:endParaRPr/>
          </a:p>
          <a:p>
            <a:pPr indent="-228600" lvl="0" marL="457200" marR="0" rtl="0" algn="l">
              <a:lnSpc>
                <a:spcPct val="100000"/>
              </a:lnSpc>
              <a:spcBef>
                <a:spcPts val="0"/>
              </a:spcBef>
              <a:spcAft>
                <a:spcPts val="0"/>
              </a:spcAft>
              <a:buClr>
                <a:srgbClr val="000000"/>
              </a:buClr>
              <a:buSzPts val="1400"/>
              <a:buFont typeface="Arial"/>
              <a:buNone/>
            </a:pPr>
            <a:r>
              <a:rPr lang="en-US"/>
              <a:t>Chatbots - AI-gestuurde tools voor geautomatiseerde interacties met leerlingen en beoordelingen. ChatGPT kan hier een voorbeeld van zijn: </a:t>
            </a:r>
            <a:r>
              <a:rPr lang="en-US" u="sng">
                <a:solidFill>
                  <a:schemeClr val="hlink"/>
                </a:solidFill>
                <a:hlinkClick r:id="rId7"/>
              </a:rPr>
              <a:t>https:</a:t>
            </a:r>
            <a:r>
              <a:rPr lang="en-US"/>
              <a:t>//chatgpt.com/ </a:t>
            </a:r>
            <a:endParaRPr/>
          </a:p>
          <a:p>
            <a:pPr indent="-228600" lvl="0" marL="457200" marR="0" rtl="0" algn="l">
              <a:lnSpc>
                <a:spcPct val="100000"/>
              </a:lnSpc>
              <a:spcBef>
                <a:spcPts val="0"/>
              </a:spcBef>
              <a:spcAft>
                <a:spcPts val="0"/>
              </a:spcAft>
              <a:buClr>
                <a:srgbClr val="000000"/>
              </a:buClr>
              <a:buSzPts val="1400"/>
              <a:buFont typeface="Arial"/>
              <a:buNone/>
            </a:pPr>
            <a:r>
              <a:t/>
            </a:r>
            <a:endParaRPr/>
          </a:p>
          <a:p>
            <a:pPr indent="-228600" lvl="0" marL="457200" marR="0" rtl="0" algn="l">
              <a:lnSpc>
                <a:spcPct val="100000"/>
              </a:lnSpc>
              <a:spcBef>
                <a:spcPts val="0"/>
              </a:spcBef>
              <a:spcAft>
                <a:spcPts val="0"/>
              </a:spcAft>
              <a:buClr>
                <a:srgbClr val="000000"/>
              </a:buClr>
              <a:buSzPts val="1400"/>
              <a:buFont typeface="Arial"/>
              <a:buNone/>
            </a:pPr>
            <a:r>
              <a:rPr lang="en-US"/>
              <a:t>Mentimeter - Een interactieve presentatietool voor live enquêtes, quizzen en vragen en antwoorden. </a:t>
            </a:r>
            <a:r>
              <a:rPr lang="en-US" u="sng">
                <a:solidFill>
                  <a:schemeClr val="hlink"/>
                </a:solidFill>
                <a:hlinkClick r:id="rId8"/>
              </a:rPr>
              <a:t>https://www.</a:t>
            </a:r>
            <a:r>
              <a:rPr lang="en-US"/>
              <a:t>mentimeter.com/ </a:t>
            </a:r>
            <a:endParaRPr/>
          </a:p>
          <a:p>
            <a:pPr indent="-228600" lvl="0" marL="457200" marR="0" rtl="0" algn="l">
              <a:lnSpc>
                <a:spcPct val="100000"/>
              </a:lnSpc>
              <a:spcBef>
                <a:spcPts val="0"/>
              </a:spcBef>
              <a:spcAft>
                <a:spcPts val="0"/>
              </a:spcAft>
              <a:buClr>
                <a:srgbClr val="000000"/>
              </a:buClr>
              <a:buSzPts val="1400"/>
              <a:buFont typeface="Arial"/>
              <a:buNone/>
            </a:pPr>
            <a:r>
              <a:t/>
            </a:r>
            <a:endParaRPr/>
          </a:p>
          <a:p>
            <a:pPr indent="-228600" lvl="0" marL="457200" marR="0" rtl="0" algn="l">
              <a:lnSpc>
                <a:spcPct val="100000"/>
              </a:lnSpc>
              <a:spcBef>
                <a:spcPts val="0"/>
              </a:spcBef>
              <a:spcAft>
                <a:spcPts val="0"/>
              </a:spcAft>
              <a:buClr>
                <a:srgbClr val="000000"/>
              </a:buClr>
              <a:buSzPts val="1400"/>
              <a:buFont typeface="Arial"/>
              <a:buNone/>
            </a:pPr>
            <a:r>
              <a:rPr lang="en-US"/>
              <a:t>Padlet - Een samenwerkend online bord voor het delen van ideeën, bestanden en multimedia. </a:t>
            </a:r>
            <a:r>
              <a:rPr lang="en-US" u="sng">
                <a:solidFill>
                  <a:schemeClr val="hlink"/>
                </a:solidFill>
                <a:hlinkClick r:id="rId9"/>
              </a:rPr>
              <a:t>https://padlet.</a:t>
            </a:r>
            <a:r>
              <a:rPr lang="en-US"/>
              <a:t>com/ </a:t>
            </a:r>
            <a:endParaRPr/>
          </a:p>
          <a:p>
            <a:pPr indent="-228600" lvl="0" marL="457200" marR="0" rtl="0" algn="l">
              <a:lnSpc>
                <a:spcPct val="100000"/>
              </a:lnSpc>
              <a:spcBef>
                <a:spcPts val="0"/>
              </a:spcBef>
              <a:spcAft>
                <a:spcPts val="0"/>
              </a:spcAft>
              <a:buClr>
                <a:srgbClr val="000000"/>
              </a:buClr>
              <a:buSzPts val="1400"/>
              <a:buFont typeface="Arial"/>
              <a:buNone/>
            </a:pPr>
            <a:r>
              <a:t/>
            </a:r>
            <a:endParaRPr/>
          </a:p>
          <a:p>
            <a:pPr indent="-228600" lvl="0" marL="457200" marR="0" rtl="0" algn="l">
              <a:lnSpc>
                <a:spcPct val="100000"/>
              </a:lnSpc>
              <a:spcBef>
                <a:spcPts val="0"/>
              </a:spcBef>
              <a:spcAft>
                <a:spcPts val="0"/>
              </a:spcAft>
              <a:buClr>
                <a:srgbClr val="000000"/>
              </a:buClr>
              <a:buSzPts val="1400"/>
              <a:buFont typeface="Arial"/>
              <a:buNone/>
            </a:pPr>
            <a:r>
              <a:rPr lang="en-US"/>
              <a:t>Google Jamboard - Een digitaal whiteboard voor samenwerking in realtime. </a:t>
            </a:r>
            <a:r>
              <a:rPr lang="en-US" u="sng">
                <a:solidFill>
                  <a:schemeClr val="hlink"/>
                </a:solidFill>
                <a:hlinkClick r:id="rId10"/>
              </a:rPr>
              <a:t>https://workspace.</a:t>
            </a:r>
            <a:r>
              <a:rPr lang="en-US"/>
              <a:t>google.com/products/jamboard/ </a:t>
            </a:r>
            <a:endParaRPr/>
          </a:p>
        </p:txBody>
      </p:sp>
      <p:sp>
        <p:nvSpPr>
          <p:cNvPr id="133" name="Google Shape;133;g3441028e5a5_0_60: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7" name="Shape 137"/>
        <p:cNvGrpSpPr/>
        <p:nvPr/>
      </p:nvGrpSpPr>
      <p:grpSpPr>
        <a:xfrm>
          <a:off x="0" y="0"/>
          <a:ext cx="0" cy="0"/>
          <a:chOff x="0" y="0"/>
          <a:chExt cx="0" cy="0"/>
        </a:xfrm>
      </p:grpSpPr>
      <p:sp>
        <p:nvSpPr>
          <p:cNvPr id="138" name="Google Shape;138;g3501b5cbe11_1_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39" name="Google Shape;139;g3501b5cbe11_1_2: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1000"/>
              </a:spcBef>
              <a:spcAft>
                <a:spcPts val="0"/>
              </a:spcAft>
              <a:buSzPts val="1400"/>
              <a:buNone/>
            </a:pPr>
            <a:r>
              <a:t/>
            </a:r>
            <a:endParaRPr>
              <a:solidFill>
                <a:srgbClr val="2B454E"/>
              </a:solidFill>
              <a:extLst>
                <a:ext uri="http://customooxmlschemas.google.com/">
                  <go:slidesCustomData xmlns:go="http://customooxmlschemas.google.com/" textRoundtripDataId="1"/>
                </a:ext>
              </a:extLst>
            </a:endParaRPr>
          </a:p>
          <a:p>
            <a:pPr indent="0" lvl="0" marL="0" rtl="0" algn="l">
              <a:lnSpc>
                <a:spcPct val="90000"/>
              </a:lnSpc>
              <a:spcBef>
                <a:spcPts val="1000"/>
              </a:spcBef>
              <a:spcAft>
                <a:spcPts val="0"/>
              </a:spcAft>
              <a:buSzPts val="1400"/>
              <a:buNone/>
            </a:pPr>
            <a:r>
              <a:rPr lang="en-US">
                <a:solidFill>
                  <a:srgbClr val="2B454E"/>
                </a:solidFill>
                <a:extLst>
                  <a:ext uri="http://customooxmlschemas.google.com/">
                    <go:slidesCustomData xmlns:go="http://customooxmlschemas.google.com/" textRoundtripDataId="2"/>
                  </a:ext>
                </a:extLst>
              </a:rPr>
              <a:t>Dit is Activiteit 1.</a:t>
            </a:r>
            <a:endParaRPr>
              <a:solidFill>
                <a:srgbClr val="2B454E"/>
              </a:solidFill>
              <a:extLst>
                <a:ext uri="http://customooxmlschemas.google.com/">
                  <go:slidesCustomData xmlns:go="http://customooxmlschemas.google.com/" textRoundtripDataId="3"/>
                </a:ext>
              </a:extLst>
            </a:endParaRPr>
          </a:p>
          <a:p>
            <a:pPr indent="0" lvl="0" marL="0" rtl="0" algn="l">
              <a:lnSpc>
                <a:spcPct val="90000"/>
              </a:lnSpc>
              <a:spcBef>
                <a:spcPts val="1000"/>
              </a:spcBef>
              <a:spcAft>
                <a:spcPts val="0"/>
              </a:spcAft>
              <a:buSzPts val="1400"/>
              <a:buNone/>
            </a:pPr>
            <a:r>
              <a:rPr lang="en-US">
                <a:solidFill>
                  <a:srgbClr val="2B454E"/>
                </a:solidFill>
                <a:extLst>
                  <a:ext uri="http://customooxmlschemas.google.com/">
                    <go:slidesCustomData xmlns:go="http://customooxmlschemas.google.com/" textRoundtripDataId="4"/>
                  </a:ext>
                </a:extLst>
              </a:rPr>
              <a:t>H5P is een open-source platform waarmee docenten interactieve quizzen, beoordelingen en andere boeiende inhoud kunnen maken. Het ondersteunt verschillende vraagtypes zoals meerkeuzevragen, invullen en slepen, waardoor het leren dynamischer en interactiever wordt. URL: </a:t>
            </a:r>
            <a:r>
              <a:rPr lang="en-US" u="sng">
                <a:solidFill>
                  <a:schemeClr val="hlink"/>
                </a:solidFill>
                <a:hlinkClick r:id="rId2"/>
                <a:extLst>
                  <a:ext uri="http://customooxmlschemas.google.com/">
                    <go:slidesCustomData xmlns:go="http://customooxmlschemas.google.com/" textRoundtripDataId="5"/>
                  </a:ext>
                </a:extLst>
              </a:rPr>
              <a:t>https://h5p.org/</a:t>
            </a:r>
            <a:endParaRPr>
              <a:solidFill>
                <a:srgbClr val="2B454E"/>
              </a:solidFill>
              <a:extLst>
                <a:ext uri="http://customooxmlschemas.google.com/">
                  <go:slidesCustomData xmlns:go="http://customooxmlschemas.google.com/" textRoundtripDataId="6"/>
                </a:ext>
              </a:extLst>
            </a:endParaRPr>
          </a:p>
          <a:p>
            <a:pPr indent="0" lvl="0" marL="0" rtl="0" algn="l">
              <a:lnSpc>
                <a:spcPct val="90000"/>
              </a:lnSpc>
              <a:spcBef>
                <a:spcPts val="1000"/>
              </a:spcBef>
              <a:spcAft>
                <a:spcPts val="0"/>
              </a:spcAft>
              <a:buSzPts val="1400"/>
              <a:buNone/>
            </a:pPr>
            <a:r>
              <a:rPr lang="en-US">
                <a:solidFill>
                  <a:srgbClr val="2B454E"/>
                </a:solidFill>
                <a:extLst>
                  <a:ext uri="http://customooxmlschemas.google.com/">
                    <go:slidesCustomData xmlns:go="http://customooxmlschemas.google.com/" textRoundtripDataId="7"/>
                  </a:ext>
                </a:extLst>
              </a:rPr>
              <a:t>H5P Question Set is een veelzijdige tool waarmee docenten interactieve quizzen kunnen maken met meerdere vraagtypes, waaronder meerkeuzevragen, waar/onwaar, invullen, slepen-en-neerzetten en meer. Het biedt directe feedback, scores en het bijhouden van de voortgang, waardoor het een geweldig hulpmiddel is voor formatieve beoordeling. Vragensets kunnen worden geïntegreerd in websites, leerbeheersystemen (LMS) zoals Moodle, of zelfstandig worden gebruikt om de betrokkenheid en het leerproces te verbeteren.</a:t>
            </a:r>
            <a:endParaRPr>
              <a:solidFill>
                <a:srgbClr val="2B454E"/>
              </a:solidFill>
              <a:extLst>
                <a:ext uri="http://customooxmlschemas.google.com/">
                  <go:slidesCustomData xmlns:go="http://customooxmlschemas.google.com/" textRoundtripDataId="8"/>
                </a:ext>
              </a:extLst>
            </a:endParaRPr>
          </a:p>
          <a:p>
            <a:pPr indent="0" lvl="0" marL="0" rtl="0" algn="l">
              <a:lnSpc>
                <a:spcPct val="90000"/>
              </a:lnSpc>
              <a:spcBef>
                <a:spcPts val="1000"/>
              </a:spcBef>
              <a:spcAft>
                <a:spcPts val="0"/>
              </a:spcAft>
              <a:buSzPts val="1400"/>
              <a:buNone/>
            </a:pPr>
            <a:r>
              <a:rPr lang="en-US">
                <a:solidFill>
                  <a:srgbClr val="2B454E"/>
                </a:solidFill>
                <a:extLst>
                  <a:ext uri="http://customooxmlschemas.google.com/">
                    <go:slidesCustomData xmlns:go="http://customooxmlschemas.google.com/" textRoundtripDataId="9"/>
                  </a:ext>
                </a:extLst>
              </a:rPr>
              <a:t>URL: </a:t>
            </a:r>
            <a:r>
              <a:rPr lang="en-US" u="sng">
                <a:solidFill>
                  <a:schemeClr val="hlink"/>
                </a:solidFill>
                <a:hlinkClick r:id="rId3"/>
                <a:extLst>
                  <a:ext uri="http://customooxmlschemas.google.com/">
                    <go:slidesCustomData xmlns:go="http://customooxmlschemas.google.com/" textRoundtripDataId="10"/>
                  </a:ext>
                </a:extLst>
              </a:rPr>
              <a:t>https:</a:t>
            </a:r>
            <a:r>
              <a:rPr lang="en-US">
                <a:solidFill>
                  <a:srgbClr val="2B454E"/>
                </a:solidFill>
                <a:extLst>
                  <a:ext uri="http://customooxmlschemas.google.com/">
                    <go:slidesCustomData xmlns:go="http://customooxmlschemas.google.com/" textRoundtripDataId="11"/>
                  </a:ext>
                </a:extLst>
              </a:rPr>
              <a:t>//h5p.org/question-set </a:t>
            </a:r>
            <a:endParaRPr>
              <a:solidFill>
                <a:srgbClr val="2B454E"/>
              </a:solidFill>
              <a:extLst>
                <a:ext uri="http://customooxmlschemas.google.com/">
                  <go:slidesCustomData xmlns:go="http://customooxmlschemas.google.com/" textRoundtripDataId="12"/>
                </a:ext>
              </a:extLst>
            </a:endParaRPr>
          </a:p>
          <a:p>
            <a:pPr indent="0" lvl="0" marL="0" rtl="0" algn="l">
              <a:lnSpc>
                <a:spcPct val="90000"/>
              </a:lnSpc>
              <a:spcBef>
                <a:spcPts val="1000"/>
              </a:spcBef>
              <a:spcAft>
                <a:spcPts val="0"/>
              </a:spcAft>
              <a:buSzPts val="1400"/>
              <a:buNone/>
            </a:pPr>
            <a:r>
              <a:rPr lang="en-US">
                <a:solidFill>
                  <a:srgbClr val="2B454E"/>
                </a:solidFill>
                <a:extLst>
                  <a:ext uri="http://customooxmlschemas.google.com/">
                    <go:slidesCustomData xmlns:go="http://customooxmlschemas.google.com/" textRoundtripDataId="13"/>
                  </a:ext>
                </a:extLst>
              </a:rPr>
              <a:t>Kahoot! is een spelgebaseerd leerplatform waarmee leerkrachten live quizzen, enquêtes en discussies kunnen maken en organiseren. Leerlingen nemen in realtime deel met behulp van hun apparaten, waardoor beoordelingen leuk en interactief zijn en de betrokkenheid wordt gestimuleerd. Het biedt ook zelfstudie-uitdagingen voor leren op afstand. URL: </a:t>
            </a:r>
            <a:r>
              <a:rPr lang="en-US" u="sng">
                <a:solidFill>
                  <a:schemeClr val="hlink"/>
                </a:solidFill>
                <a:hlinkClick r:id="rId4"/>
                <a:extLst>
                  <a:ext uri="http://customooxmlschemas.google.com/">
                    <go:slidesCustomData xmlns:go="http://customooxmlschemas.google.com/" textRoundtripDataId="14"/>
                  </a:ext>
                </a:extLst>
              </a:rPr>
              <a:t>https:</a:t>
            </a:r>
            <a:r>
              <a:rPr lang="en-US">
                <a:solidFill>
                  <a:srgbClr val="2B454E"/>
                </a:solidFill>
                <a:extLst>
                  <a:ext uri="http://customooxmlschemas.google.com/">
                    <go:slidesCustomData xmlns:go="http://customooxmlschemas.google.com/" textRoundtripDataId="15"/>
                  </a:ext>
                </a:extLst>
              </a:rPr>
              <a:t>//kahoot.com/ </a:t>
            </a:r>
            <a:endParaRPr>
              <a:solidFill>
                <a:srgbClr val="2B454E"/>
              </a:solidFill>
              <a:extLst>
                <a:ext uri="http://customooxmlschemas.google.com/">
                  <go:slidesCustomData xmlns:go="http://customooxmlschemas.google.com/" textRoundtripDataId="16"/>
                </a:ext>
              </a:extLst>
            </a:endParaRPr>
          </a:p>
          <a:p>
            <a:pPr indent="0" lvl="0" marL="0" rtl="0" algn="l">
              <a:lnSpc>
                <a:spcPct val="90000"/>
              </a:lnSpc>
              <a:spcBef>
                <a:spcPts val="1000"/>
              </a:spcBef>
              <a:spcAft>
                <a:spcPts val="0"/>
              </a:spcAft>
              <a:buSzPts val="1400"/>
              <a:buNone/>
            </a:pPr>
            <a:r>
              <a:rPr lang="en-US">
                <a:solidFill>
                  <a:srgbClr val="2B454E"/>
                </a:solidFill>
                <a:extLst>
                  <a:ext uri="http://customooxmlschemas.google.com/">
                    <go:slidesCustomData xmlns:go="http://customooxmlschemas.google.com/" textRoundtripDataId="17"/>
                  </a:ext>
                </a:extLst>
              </a:rPr>
              <a:t>CodeCombat is een interactief coderingsspel dat is ontworpen om echte programmeertalen zoals Python en JavaScript te leren via een leuk avontuur in RPG-stijl. Spelers schrijven echte code om door uitdagingen te navigeren, puzzels op te lossen en levels te doorlopen, waardoor het een uitstekend hulpmiddel is voor gamified programmeeronderwijs. </a:t>
            </a:r>
            <a:r>
              <a:rPr lang="en-US" u="sng">
                <a:solidFill>
                  <a:schemeClr val="hlink"/>
                </a:solidFill>
                <a:hlinkClick r:id="rId5"/>
                <a:extLst>
                  <a:ext uri="http://customooxmlschemas.google.com/">
                    <go:slidesCustomData xmlns:go="http://customooxmlschemas.google.com/" textRoundtripDataId="18"/>
                  </a:ext>
                </a:extLst>
              </a:rPr>
              <a:t>https://codecombat.</a:t>
            </a:r>
            <a:r>
              <a:rPr lang="en-US">
                <a:solidFill>
                  <a:srgbClr val="2B454E"/>
                </a:solidFill>
                <a:extLst>
                  <a:ext uri="http://customooxmlschemas.google.com/">
                    <go:slidesCustomData xmlns:go="http://customooxmlschemas.google.com/" textRoundtripDataId="19"/>
                  </a:ext>
                </a:extLst>
              </a:rPr>
              <a:t>com/ </a:t>
            </a:r>
            <a:endParaRPr>
              <a:solidFill>
                <a:srgbClr val="2B454E"/>
              </a:solidFill>
            </a:endParaRPr>
          </a:p>
        </p:txBody>
      </p:sp>
      <p:sp>
        <p:nvSpPr>
          <p:cNvPr id="140" name="Google Shape;140;g3501b5cbe11_1_2: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6.jpg"/><Relationship Id="rId3" Type="http://schemas.openxmlformats.org/officeDocument/2006/relationships/image" Target="../media/image2.png"/><Relationship Id="rId4" Type="http://schemas.openxmlformats.org/officeDocument/2006/relationships/image" Target="../media/image3.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6.jpg"/><Relationship Id="rId3" Type="http://schemas.openxmlformats.org/officeDocument/2006/relationships/image" Target="../media/image6.jpg"/><Relationship Id="rId4" Type="http://schemas.openxmlformats.org/officeDocument/2006/relationships/image" Target="../media/image3.png"/><Relationship Id="rId5" Type="http://schemas.openxmlformats.org/officeDocument/2006/relationships/image" Target="../media/image2.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1" Type="http://schemas.openxmlformats.org/officeDocument/2006/relationships/image" Target="../media/image35.png"/><Relationship Id="rId10" Type="http://schemas.openxmlformats.org/officeDocument/2006/relationships/image" Target="../media/image12.png"/><Relationship Id="rId13" Type="http://schemas.openxmlformats.org/officeDocument/2006/relationships/image" Target="../media/image9.png"/><Relationship Id="rId12" Type="http://schemas.openxmlformats.org/officeDocument/2006/relationships/image" Target="../media/image8.png"/><Relationship Id="rId1" Type="http://schemas.openxmlformats.org/officeDocument/2006/relationships/slideMaster" Target="../slideMasters/slideMaster2.xml"/><Relationship Id="rId2" Type="http://schemas.openxmlformats.org/officeDocument/2006/relationships/image" Target="../media/image2.png"/><Relationship Id="rId3" Type="http://schemas.openxmlformats.org/officeDocument/2006/relationships/image" Target="../media/image7.png"/><Relationship Id="rId4" Type="http://schemas.openxmlformats.org/officeDocument/2006/relationships/image" Target="../media/image24.png"/><Relationship Id="rId9" Type="http://schemas.openxmlformats.org/officeDocument/2006/relationships/image" Target="../media/image11.png"/><Relationship Id="rId5" Type="http://schemas.openxmlformats.org/officeDocument/2006/relationships/image" Target="../media/image10.png"/><Relationship Id="rId6" Type="http://schemas.openxmlformats.org/officeDocument/2006/relationships/image" Target="../media/image28.jpg"/><Relationship Id="rId7" Type="http://schemas.openxmlformats.org/officeDocument/2006/relationships/image" Target="../media/image17.png"/><Relationship Id="rId8" Type="http://schemas.openxmlformats.org/officeDocument/2006/relationships/image" Target="../media/image27.png"/></Relationships>
</file>

<file path=ppt/slideLayouts/_rels/slideLayout5.xml.rels><?xml version="1.0" encoding="UTF-8" standalone="yes"?><Relationships xmlns="http://schemas.openxmlformats.org/package/2006/relationships"><Relationship Id="rId11" Type="http://schemas.openxmlformats.org/officeDocument/2006/relationships/image" Target="../media/image35.png"/><Relationship Id="rId10" Type="http://schemas.openxmlformats.org/officeDocument/2006/relationships/image" Target="../media/image12.png"/><Relationship Id="rId13" Type="http://schemas.openxmlformats.org/officeDocument/2006/relationships/image" Target="../media/image9.png"/><Relationship Id="rId12" Type="http://schemas.openxmlformats.org/officeDocument/2006/relationships/image" Target="../media/image8.png"/><Relationship Id="rId1" Type="http://schemas.openxmlformats.org/officeDocument/2006/relationships/slideMaster" Target="../slideMasters/slideMaster3.xml"/><Relationship Id="rId2" Type="http://schemas.openxmlformats.org/officeDocument/2006/relationships/image" Target="../media/image2.png"/><Relationship Id="rId3" Type="http://schemas.openxmlformats.org/officeDocument/2006/relationships/image" Target="../media/image7.png"/><Relationship Id="rId4" Type="http://schemas.openxmlformats.org/officeDocument/2006/relationships/image" Target="../media/image24.png"/><Relationship Id="rId9" Type="http://schemas.openxmlformats.org/officeDocument/2006/relationships/image" Target="../media/image11.png"/><Relationship Id="rId5" Type="http://schemas.openxmlformats.org/officeDocument/2006/relationships/image" Target="../media/image10.png"/><Relationship Id="rId6" Type="http://schemas.openxmlformats.org/officeDocument/2006/relationships/image" Target="../media/image28.jpg"/><Relationship Id="rId7" Type="http://schemas.openxmlformats.org/officeDocument/2006/relationships/image" Target="../media/image17.png"/><Relationship Id="rId8" Type="http://schemas.openxmlformats.org/officeDocument/2006/relationships/image" Target="../media/image27.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_Title Slide">
  <p:cSld name="1_Title Slide">
    <p:bg>
      <p:bgPr>
        <a:solidFill>
          <a:srgbClr val="FFFFFF"/>
        </a:solidFill>
      </p:bgPr>
    </p:bg>
    <p:spTree>
      <p:nvGrpSpPr>
        <p:cNvPr id="15" name="Shape 15"/>
        <p:cNvGrpSpPr/>
        <p:nvPr/>
      </p:nvGrpSpPr>
      <p:grpSpPr>
        <a:xfrm>
          <a:off x="0" y="0"/>
          <a:ext cx="0" cy="0"/>
          <a:chOff x="0" y="0"/>
          <a:chExt cx="0" cy="0"/>
        </a:xfrm>
      </p:grpSpPr>
      <p:pic>
        <p:nvPicPr>
          <p:cNvPr id="16" name="Google Shape;16;p11"/>
          <p:cNvPicPr preferRelativeResize="0"/>
          <p:nvPr/>
        </p:nvPicPr>
        <p:blipFill rotWithShape="1">
          <a:blip r:embed="rId2">
            <a:alphaModFix/>
          </a:blip>
          <a:srcRect b="0" l="0" r="0" t="0"/>
          <a:stretch/>
        </p:blipFill>
        <p:spPr>
          <a:xfrm>
            <a:off x="0" y="0"/>
            <a:ext cx="5135947" cy="6858000"/>
          </a:xfrm>
          <a:prstGeom prst="rect">
            <a:avLst/>
          </a:prstGeom>
          <a:noFill/>
          <a:ln>
            <a:noFill/>
          </a:ln>
        </p:spPr>
      </p:pic>
      <p:sp>
        <p:nvSpPr>
          <p:cNvPr id="17" name="Google Shape;17;p11"/>
          <p:cNvSpPr/>
          <p:nvPr/>
        </p:nvSpPr>
        <p:spPr>
          <a:xfrm>
            <a:off x="1" y="2184266"/>
            <a:ext cx="310895" cy="1331189"/>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pic>
        <p:nvPicPr>
          <p:cNvPr id="18" name="Google Shape;18;p11"/>
          <p:cNvPicPr preferRelativeResize="0"/>
          <p:nvPr/>
        </p:nvPicPr>
        <p:blipFill rotWithShape="1">
          <a:blip r:embed="rId3">
            <a:alphaModFix/>
          </a:blip>
          <a:srcRect b="0" l="0" r="0" t="0"/>
          <a:stretch/>
        </p:blipFill>
        <p:spPr>
          <a:xfrm>
            <a:off x="759995" y="6036971"/>
            <a:ext cx="1954590" cy="754217"/>
          </a:xfrm>
          <a:prstGeom prst="rect">
            <a:avLst/>
          </a:prstGeom>
          <a:noFill/>
          <a:ln>
            <a:noFill/>
          </a:ln>
        </p:spPr>
      </p:pic>
      <p:sp>
        <p:nvSpPr>
          <p:cNvPr id="19" name="Google Shape;19;p11"/>
          <p:cNvSpPr txBox="1"/>
          <p:nvPr/>
        </p:nvSpPr>
        <p:spPr>
          <a:xfrm>
            <a:off x="2836615" y="6125538"/>
            <a:ext cx="8134996" cy="577081"/>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050"/>
              <a:buFont typeface="Arial"/>
              <a:buNone/>
            </a:pPr>
            <a:r>
              <a:rPr b="0" i="0" lang="en-US" sz="1050" u="none" cap="none" strike="noStrike">
                <a:solidFill>
                  <a:schemeClr val="dk1"/>
                </a:solidFill>
                <a:latin typeface="Calibri"/>
                <a:ea typeface="Calibri"/>
                <a:cs typeface="Calibri"/>
                <a:sym typeface="Calibri"/>
              </a:rPr>
              <a:t>Funded by the European Union. Views and opinions expressed are however those of the author(s) only and do not necessarily reflect those of the European Union or the European Education and Culture Executive Agency (EACEA). Neither the European Union nor the granting authority can be held responsible for them. Project Number: 101132887</a:t>
            </a:r>
            <a:endParaRPr b="0" i="0" sz="1400" u="none" cap="none" strike="noStrike">
              <a:solidFill>
                <a:srgbClr val="000000"/>
              </a:solidFill>
              <a:latin typeface="Arial"/>
              <a:ea typeface="Arial"/>
              <a:cs typeface="Arial"/>
              <a:sym typeface="Arial"/>
            </a:endParaRPr>
          </a:p>
        </p:txBody>
      </p:sp>
      <p:sp>
        <p:nvSpPr>
          <p:cNvPr id="20" name="Google Shape;20;p11"/>
          <p:cNvSpPr txBox="1"/>
          <p:nvPr>
            <p:ph type="ctrTitle"/>
          </p:nvPr>
        </p:nvSpPr>
        <p:spPr>
          <a:xfrm>
            <a:off x="374726" y="2184268"/>
            <a:ext cx="6914821" cy="1334065"/>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2000"/>
              <a:buFont typeface="Calibri"/>
              <a:buNone/>
              <a:defRPr b="1" sz="3200">
                <a:solidFill>
                  <a:schemeClr val="dk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1" name="Google Shape;21;p11"/>
          <p:cNvSpPr txBox="1"/>
          <p:nvPr>
            <p:ph idx="1" type="subTitle"/>
          </p:nvPr>
        </p:nvSpPr>
        <p:spPr>
          <a:xfrm>
            <a:off x="401324" y="3651830"/>
            <a:ext cx="6893057" cy="129283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1000"/>
              </a:spcBef>
              <a:spcAft>
                <a:spcPts val="0"/>
              </a:spcAft>
              <a:buClr>
                <a:schemeClr val="dk1"/>
              </a:buClr>
              <a:buSzPts val="1600"/>
              <a:buNone/>
              <a:defRPr b="0" i="1" sz="2800">
                <a:solidFill>
                  <a:schemeClr val="dk1"/>
                </a:solidFill>
                <a:latin typeface="Calibri"/>
                <a:ea typeface="Calibri"/>
                <a:cs typeface="Calibri"/>
                <a:sym typeface="Calibri"/>
              </a:defRPr>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p:txBody>
      </p:sp>
      <p:sp>
        <p:nvSpPr>
          <p:cNvPr id="22" name="Google Shape;22;p11"/>
          <p:cNvSpPr/>
          <p:nvPr/>
        </p:nvSpPr>
        <p:spPr>
          <a:xfrm flipH="1" rot="-5400000">
            <a:off x="-507419" y="4140073"/>
            <a:ext cx="1331189" cy="316348"/>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pic>
        <p:nvPicPr>
          <p:cNvPr id="23" name="Google Shape;23;p11"/>
          <p:cNvPicPr preferRelativeResize="0"/>
          <p:nvPr/>
        </p:nvPicPr>
        <p:blipFill rotWithShape="1">
          <a:blip r:embed="rId4">
            <a:alphaModFix/>
          </a:blip>
          <a:srcRect b="0" l="0" r="0" t="0"/>
          <a:stretch/>
        </p:blipFill>
        <p:spPr>
          <a:xfrm>
            <a:off x="310896" y="331763"/>
            <a:ext cx="4020874" cy="1101324"/>
          </a:xfrm>
          <a:prstGeom prst="rect">
            <a:avLst/>
          </a:prstGeom>
          <a:noFill/>
          <a:ln>
            <a:noFill/>
          </a:ln>
        </p:spPr>
      </p:pic>
    </p:spTree>
  </p:cSld>
  <p:clrMapOvr>
    <a:masterClrMapping/>
  </p:clrMapOvr>
  <p:extLst>
    <p:ext uri="{DCECCB84-F9BA-43D5-87BE-67443E8EF086}">
      <p15:sldGuideLst>
        <p15:guide id="1" orient="horz" pos="2160">
          <p15:clr>
            <a:srgbClr val="FBAE40"/>
          </p15:clr>
        </p15:guide>
        <p15:guide id="2" pos="3840">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4_Title Slide">
  <p:cSld name="4_Title Slide">
    <p:spTree>
      <p:nvGrpSpPr>
        <p:cNvPr id="24" name="Shape 24"/>
        <p:cNvGrpSpPr/>
        <p:nvPr/>
      </p:nvGrpSpPr>
      <p:grpSpPr>
        <a:xfrm>
          <a:off x="0" y="0"/>
          <a:ext cx="0" cy="0"/>
          <a:chOff x="0" y="0"/>
          <a:chExt cx="0" cy="0"/>
        </a:xfrm>
      </p:grpSpPr>
      <p:pic>
        <p:nvPicPr>
          <p:cNvPr id="25" name="Google Shape;25;p12"/>
          <p:cNvPicPr preferRelativeResize="0"/>
          <p:nvPr/>
        </p:nvPicPr>
        <p:blipFill rotWithShape="1">
          <a:blip r:embed="rId2">
            <a:alphaModFix/>
          </a:blip>
          <a:srcRect b="0" l="0" r="0" t="0"/>
          <a:stretch/>
        </p:blipFill>
        <p:spPr>
          <a:xfrm>
            <a:off x="6384471" y="2628899"/>
            <a:ext cx="5807528" cy="2855769"/>
          </a:xfrm>
          <a:prstGeom prst="rect">
            <a:avLst/>
          </a:prstGeom>
          <a:noFill/>
          <a:ln>
            <a:noFill/>
          </a:ln>
        </p:spPr>
      </p:pic>
      <p:pic>
        <p:nvPicPr>
          <p:cNvPr id="26" name="Google Shape;26;p12"/>
          <p:cNvPicPr preferRelativeResize="0"/>
          <p:nvPr/>
        </p:nvPicPr>
        <p:blipFill rotWithShape="1">
          <a:blip r:embed="rId3">
            <a:alphaModFix/>
          </a:blip>
          <a:srcRect b="0" l="0" r="0" t="0"/>
          <a:stretch/>
        </p:blipFill>
        <p:spPr>
          <a:xfrm>
            <a:off x="0" y="0"/>
            <a:ext cx="5135947" cy="6858000"/>
          </a:xfrm>
          <a:prstGeom prst="rect">
            <a:avLst/>
          </a:prstGeom>
          <a:noFill/>
          <a:ln>
            <a:noFill/>
          </a:ln>
        </p:spPr>
      </p:pic>
      <p:pic>
        <p:nvPicPr>
          <p:cNvPr id="27" name="Google Shape;27;p12"/>
          <p:cNvPicPr preferRelativeResize="0"/>
          <p:nvPr/>
        </p:nvPicPr>
        <p:blipFill rotWithShape="1">
          <a:blip r:embed="rId4">
            <a:alphaModFix/>
          </a:blip>
          <a:srcRect b="0" l="0" r="0" t="0"/>
          <a:stretch/>
        </p:blipFill>
        <p:spPr>
          <a:xfrm>
            <a:off x="310896" y="331763"/>
            <a:ext cx="4020874" cy="1101324"/>
          </a:xfrm>
          <a:prstGeom prst="rect">
            <a:avLst/>
          </a:prstGeom>
          <a:noFill/>
          <a:ln>
            <a:noFill/>
          </a:ln>
        </p:spPr>
      </p:pic>
      <p:sp>
        <p:nvSpPr>
          <p:cNvPr id="28" name="Google Shape;28;p12"/>
          <p:cNvSpPr/>
          <p:nvPr/>
        </p:nvSpPr>
        <p:spPr>
          <a:xfrm>
            <a:off x="1" y="2184266"/>
            <a:ext cx="310895" cy="1331189"/>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pic>
        <p:nvPicPr>
          <p:cNvPr id="29" name="Google Shape;29;p12"/>
          <p:cNvPicPr preferRelativeResize="0"/>
          <p:nvPr/>
        </p:nvPicPr>
        <p:blipFill rotWithShape="1">
          <a:blip r:embed="rId5">
            <a:alphaModFix/>
          </a:blip>
          <a:srcRect b="0" l="0" r="0" t="0"/>
          <a:stretch/>
        </p:blipFill>
        <p:spPr>
          <a:xfrm>
            <a:off x="759995" y="6036971"/>
            <a:ext cx="1954590" cy="754217"/>
          </a:xfrm>
          <a:prstGeom prst="rect">
            <a:avLst/>
          </a:prstGeom>
          <a:noFill/>
          <a:ln>
            <a:noFill/>
          </a:ln>
        </p:spPr>
      </p:pic>
      <p:sp>
        <p:nvSpPr>
          <p:cNvPr id="30" name="Google Shape;30;p12"/>
          <p:cNvSpPr txBox="1"/>
          <p:nvPr/>
        </p:nvSpPr>
        <p:spPr>
          <a:xfrm>
            <a:off x="2836615" y="6137080"/>
            <a:ext cx="8134996" cy="553998"/>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000"/>
              <a:buFont typeface="Arial"/>
              <a:buNone/>
            </a:pPr>
            <a:r>
              <a:rPr b="0" i="0" lang="en-US" sz="1000" u="none" cap="none" strike="noStrike">
                <a:solidFill>
                  <a:schemeClr val="dk1"/>
                </a:solidFill>
                <a:latin typeface="Calibri"/>
                <a:ea typeface="Calibri"/>
                <a:cs typeface="Calibri"/>
                <a:sym typeface="Calibri"/>
              </a:rPr>
              <a:t>Funded by the European Union. Views and opinions expressed are however those of the author(s) only and do not necessarily reflect those of the European Union or the European Education and Culture Executive Agency (EACEA). Neither the European Union nor the granting authority can be held responsible for them. Project Number: 101132887</a:t>
            </a:r>
            <a:endParaRPr b="0" i="0" sz="1400" u="none" cap="none" strike="noStrike">
              <a:solidFill>
                <a:srgbClr val="000000"/>
              </a:solidFill>
              <a:latin typeface="Arial"/>
              <a:ea typeface="Arial"/>
              <a:cs typeface="Arial"/>
              <a:sym typeface="Arial"/>
            </a:endParaRPr>
          </a:p>
        </p:txBody>
      </p:sp>
      <p:sp>
        <p:nvSpPr>
          <p:cNvPr id="31" name="Google Shape;31;p12"/>
          <p:cNvSpPr txBox="1"/>
          <p:nvPr>
            <p:ph type="ctrTitle"/>
          </p:nvPr>
        </p:nvSpPr>
        <p:spPr>
          <a:xfrm>
            <a:off x="374726" y="2184268"/>
            <a:ext cx="4899403" cy="1334065"/>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2000"/>
              <a:buFont typeface="Calibri"/>
              <a:buNone/>
              <a:defRPr b="1"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2" name="Google Shape;32;p12"/>
          <p:cNvSpPr txBox="1"/>
          <p:nvPr>
            <p:ph idx="1" type="subTitle"/>
          </p:nvPr>
        </p:nvSpPr>
        <p:spPr>
          <a:xfrm>
            <a:off x="401324" y="3651830"/>
            <a:ext cx="4899403" cy="129283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1000"/>
              </a:spcBef>
              <a:spcAft>
                <a:spcPts val="0"/>
              </a:spcAft>
              <a:buClr>
                <a:schemeClr val="dk1"/>
              </a:buClr>
              <a:buSzPts val="1600"/>
              <a:buNone/>
              <a:defRPr b="0" i="1" sz="2800">
                <a:solidFill>
                  <a:schemeClr val="dk1"/>
                </a:solidFill>
                <a:latin typeface="Calibri"/>
                <a:ea typeface="Calibri"/>
                <a:cs typeface="Calibri"/>
                <a:sym typeface="Calibri"/>
              </a:defRPr>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p:txBody>
      </p:sp>
      <p:sp>
        <p:nvSpPr>
          <p:cNvPr id="33" name="Google Shape;33;p12"/>
          <p:cNvSpPr/>
          <p:nvPr/>
        </p:nvSpPr>
        <p:spPr>
          <a:xfrm flipH="1" rot="-5400000">
            <a:off x="-507419" y="4140073"/>
            <a:ext cx="1331189" cy="316348"/>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spTree>
  </p:cSld>
  <p:clrMapOvr>
    <a:masterClrMapping/>
  </p:clrMapOvr>
  <p:extLst>
    <p:ext uri="{DCECCB84-F9BA-43D5-87BE-67443E8EF086}">
      <p15:sldGuideLst>
        <p15:guide id="1" orient="horz" pos="2160">
          <p15:clr>
            <a:srgbClr val="FBAE40"/>
          </p15:clr>
        </p15:guide>
        <p15:guide id="2" pos="3840">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Text - 1col">
  <p:cSld name="Title Text - 1col">
    <p:spTree>
      <p:nvGrpSpPr>
        <p:cNvPr id="37" name="Shape 37"/>
        <p:cNvGrpSpPr/>
        <p:nvPr/>
      </p:nvGrpSpPr>
      <p:grpSpPr>
        <a:xfrm>
          <a:off x="0" y="0"/>
          <a:ext cx="0" cy="0"/>
          <a:chOff x="0" y="0"/>
          <a:chExt cx="0" cy="0"/>
        </a:xfrm>
      </p:grpSpPr>
      <p:sp>
        <p:nvSpPr>
          <p:cNvPr id="38" name="Google Shape;38;p14"/>
          <p:cNvSpPr txBox="1"/>
          <p:nvPr>
            <p:ph type="title"/>
          </p:nvPr>
        </p:nvSpPr>
        <p:spPr>
          <a:xfrm>
            <a:off x="97970" y="81642"/>
            <a:ext cx="11944351" cy="715879"/>
          </a:xfrm>
          <a:prstGeom prst="rect">
            <a:avLst/>
          </a:prstGeom>
          <a:noFill/>
          <a:ln>
            <a:noFill/>
          </a:ln>
        </p:spPr>
        <p:txBody>
          <a:bodyPr anchorCtr="0" anchor="ctr" bIns="54000" lIns="54000" spcFirstLastPara="1" rIns="54000" wrap="square" tIns="54000">
            <a:noAutofit/>
          </a:bodyPr>
          <a:lstStyle>
            <a:lvl1pPr lvl="0" algn="l">
              <a:lnSpc>
                <a:spcPct val="90000"/>
              </a:lnSpc>
              <a:spcBef>
                <a:spcPts val="0"/>
              </a:spcBef>
              <a:spcAft>
                <a:spcPts val="0"/>
              </a:spcAft>
              <a:buClr>
                <a:schemeClr val="lt2"/>
              </a:buClr>
              <a:buSzPts val="3800"/>
              <a:buFont typeface="Calibri"/>
              <a:buNone/>
              <a:defRPr>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9" name="Google Shape;39;p14"/>
          <p:cNvSpPr txBox="1"/>
          <p:nvPr>
            <p:ph idx="1" type="body"/>
          </p:nvPr>
        </p:nvSpPr>
        <p:spPr>
          <a:xfrm>
            <a:off x="97971" y="881743"/>
            <a:ext cx="11944350" cy="5870121"/>
          </a:xfrm>
          <a:prstGeom prst="rect">
            <a:avLst/>
          </a:prstGeom>
          <a:noFill/>
          <a:ln>
            <a:noFill/>
          </a:ln>
        </p:spPr>
        <p:txBody>
          <a:bodyPr anchorCtr="0" anchor="t" bIns="45700" lIns="91425" spcFirstLastPara="1" rIns="91425" wrap="square" tIns="45700">
            <a:noAutofit/>
          </a:bodyPr>
          <a:lstStyle>
            <a:lvl1pPr indent="-368300" lvl="0" marL="457200" marR="0" rtl="0" algn="l">
              <a:lnSpc>
                <a:spcPct val="90000"/>
              </a:lnSpc>
              <a:spcBef>
                <a:spcPts val="1000"/>
              </a:spcBef>
              <a:spcAft>
                <a:spcPts val="0"/>
              </a:spcAft>
              <a:buClr>
                <a:schemeClr val="accent4"/>
              </a:buClr>
              <a:buSzPts val="2200"/>
              <a:buFont typeface="Arial"/>
              <a:buChar char="•"/>
              <a:defRPr b="0" i="0" sz="2200" u="none" cap="none" strike="noStrike">
                <a:solidFill>
                  <a:schemeClr val="accent4"/>
                </a:solidFill>
                <a:latin typeface="Calibri"/>
                <a:ea typeface="Calibri"/>
                <a:cs typeface="Calibri"/>
                <a:sym typeface="Calibri"/>
              </a:defRPr>
            </a:lvl1pPr>
            <a:lvl2pPr indent="-342900" lvl="1" marL="914400" marR="0" rtl="0" algn="l">
              <a:lnSpc>
                <a:spcPct val="90000"/>
              </a:lnSpc>
              <a:spcBef>
                <a:spcPts val="500"/>
              </a:spcBef>
              <a:spcAft>
                <a:spcPts val="0"/>
              </a:spcAft>
              <a:buClr>
                <a:schemeClr val="dk1"/>
              </a:buClr>
              <a:buSzPts val="1800"/>
              <a:buFont typeface="Arial"/>
              <a:buChar char="•"/>
              <a:defRPr b="0" i="0" sz="2000" u="none" cap="none" strike="noStrike">
                <a:solidFill>
                  <a:schemeClr val="dk1"/>
                </a:solidFill>
                <a:latin typeface="Calibri"/>
                <a:ea typeface="Calibri"/>
                <a:cs typeface="Calibri"/>
                <a:sym typeface="Calibri"/>
              </a:defRPr>
            </a:lvl2pPr>
            <a:lvl3pPr indent="-320039" lvl="2" marL="1371600" marR="0" rtl="0" algn="l">
              <a:lnSpc>
                <a:spcPct val="90000"/>
              </a:lnSpc>
              <a:spcBef>
                <a:spcPts val="500"/>
              </a:spcBef>
              <a:spcAft>
                <a:spcPts val="0"/>
              </a:spcAft>
              <a:buClr>
                <a:schemeClr val="dk1"/>
              </a:buClr>
              <a:buSzPts val="1440"/>
              <a:buFont typeface="Arial"/>
              <a:buChar char="•"/>
              <a:defRPr b="0" i="0" sz="1800" u="none" cap="none" strike="noStrike">
                <a:solidFill>
                  <a:schemeClr val="dk1"/>
                </a:solidFill>
                <a:latin typeface="Calibri"/>
                <a:ea typeface="Calibri"/>
                <a:cs typeface="Calibri"/>
                <a:sym typeface="Calibri"/>
              </a:defRPr>
            </a:lvl3pPr>
            <a:lvl4pPr indent="-368300" lvl="3" marL="1828800" marR="0" rtl="0" algn="l">
              <a:lnSpc>
                <a:spcPct val="90000"/>
              </a:lnSpc>
              <a:spcBef>
                <a:spcPts val="500"/>
              </a:spcBef>
              <a:spcAft>
                <a:spcPts val="0"/>
              </a:spcAft>
              <a:buClr>
                <a:schemeClr val="dk1"/>
              </a:buClr>
              <a:buSzPts val="2200"/>
              <a:buFont typeface="Arial"/>
              <a:buChar char="•"/>
              <a:defRPr b="0" i="0" sz="2200" u="none" cap="none" strike="noStrike">
                <a:solidFill>
                  <a:schemeClr val="dk1"/>
                </a:solidFill>
                <a:latin typeface="Calibri"/>
                <a:ea typeface="Calibri"/>
                <a:cs typeface="Calibri"/>
                <a:sym typeface="Calibri"/>
              </a:defRPr>
            </a:lvl4pPr>
            <a:lvl5pPr indent="-368300" lvl="4" marL="2286000" marR="0" rtl="0" algn="l">
              <a:lnSpc>
                <a:spcPct val="90000"/>
              </a:lnSpc>
              <a:spcBef>
                <a:spcPts val="500"/>
              </a:spcBef>
              <a:spcAft>
                <a:spcPts val="0"/>
              </a:spcAft>
              <a:buClr>
                <a:schemeClr val="dk1"/>
              </a:buClr>
              <a:buSzPts val="2200"/>
              <a:buFont typeface="Arial"/>
              <a:buChar char="•"/>
              <a:defRPr b="0" i="0" sz="2200" u="none" cap="none" strike="noStrike">
                <a:solidFill>
                  <a:schemeClr val="dk1"/>
                </a:solidFill>
                <a:latin typeface="Calibri"/>
                <a:ea typeface="Calibri"/>
                <a:cs typeface="Calibri"/>
                <a:sym typeface="Calibri"/>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2_Title Slide">
  <p:cSld name="2_Title Slide">
    <p:spTree>
      <p:nvGrpSpPr>
        <p:cNvPr id="40" name="Shape 40"/>
        <p:cNvGrpSpPr/>
        <p:nvPr/>
      </p:nvGrpSpPr>
      <p:grpSpPr>
        <a:xfrm>
          <a:off x="0" y="0"/>
          <a:ext cx="0" cy="0"/>
          <a:chOff x="0" y="0"/>
          <a:chExt cx="0" cy="0"/>
        </a:xfrm>
      </p:grpSpPr>
      <p:sp>
        <p:nvSpPr>
          <p:cNvPr id="41" name="Google Shape;41;g342f6cef8a4_2_137"/>
          <p:cNvSpPr txBox="1"/>
          <p:nvPr>
            <p:ph type="ctrTitle"/>
          </p:nvPr>
        </p:nvSpPr>
        <p:spPr>
          <a:xfrm>
            <a:off x="2179865" y="2937536"/>
            <a:ext cx="7832400" cy="1600200"/>
          </a:xfrm>
          <a:prstGeom prst="rect">
            <a:avLst/>
          </a:prstGeom>
          <a:noFill/>
          <a:ln>
            <a:noFill/>
          </a:ln>
        </p:spPr>
        <p:txBody>
          <a:bodyPr anchorCtr="0" anchor="ctr" bIns="45700" lIns="91425" spcFirstLastPara="1" rIns="91425" wrap="square" tIns="45700">
            <a:normAutofit/>
          </a:bodyPr>
          <a:lstStyle>
            <a:lvl1pPr lvl="0" algn="ctr">
              <a:lnSpc>
                <a:spcPct val="90000"/>
              </a:lnSpc>
              <a:spcBef>
                <a:spcPts val="0"/>
              </a:spcBef>
              <a:spcAft>
                <a:spcPts val="0"/>
              </a:spcAft>
              <a:buClr>
                <a:schemeClr val="accent1"/>
              </a:buClr>
              <a:buSzPts val="2000"/>
              <a:buFont typeface="Calibri"/>
              <a:buNone/>
              <a:defRPr b="1" sz="2000">
                <a:solidFill>
                  <a:schemeClr val="accent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pic>
        <p:nvPicPr>
          <p:cNvPr id="42" name="Google Shape;42;g342f6cef8a4_2_137"/>
          <p:cNvPicPr preferRelativeResize="0"/>
          <p:nvPr/>
        </p:nvPicPr>
        <p:blipFill rotWithShape="1">
          <a:blip r:embed="rId2">
            <a:alphaModFix/>
          </a:blip>
          <a:srcRect b="0" l="0" r="0" t="0"/>
          <a:stretch/>
        </p:blipFill>
        <p:spPr>
          <a:xfrm>
            <a:off x="1025498" y="6033407"/>
            <a:ext cx="1830180" cy="706211"/>
          </a:xfrm>
          <a:prstGeom prst="rect">
            <a:avLst/>
          </a:prstGeom>
          <a:noFill/>
          <a:ln>
            <a:noFill/>
          </a:ln>
        </p:spPr>
      </p:pic>
      <p:sp>
        <p:nvSpPr>
          <p:cNvPr id="43" name="Google Shape;43;g342f6cef8a4_2_137"/>
          <p:cNvSpPr txBox="1"/>
          <p:nvPr/>
        </p:nvSpPr>
        <p:spPr>
          <a:xfrm>
            <a:off x="2972524" y="6109513"/>
            <a:ext cx="8062200" cy="5541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000"/>
              <a:buFont typeface="Arial"/>
              <a:buNone/>
            </a:pPr>
            <a:r>
              <a:rPr b="0" i="0" lang="en-US" sz="1000" u="none" cap="none" strike="noStrike">
                <a:solidFill>
                  <a:schemeClr val="dk1"/>
                </a:solidFill>
                <a:latin typeface="Calibri"/>
                <a:ea typeface="Calibri"/>
                <a:cs typeface="Calibri"/>
                <a:sym typeface="Calibri"/>
              </a:rPr>
              <a:t>Funded by the European Union. Views and opinions expressed are however those of the author(s) only and do not necessarily reflect those of the European Union or the European Education and Culture Executive Agency (EACEA). Neither the European Union nor the granting authority can be held responsible for them. Project Number: 101132887</a:t>
            </a:r>
            <a:endParaRPr b="0" i="0" sz="1400" u="none" cap="none" strike="noStrike">
              <a:solidFill>
                <a:srgbClr val="000000"/>
              </a:solidFill>
              <a:latin typeface="Arial"/>
              <a:ea typeface="Arial"/>
              <a:cs typeface="Arial"/>
              <a:sym typeface="Arial"/>
            </a:endParaRPr>
          </a:p>
        </p:txBody>
      </p:sp>
      <p:sp>
        <p:nvSpPr>
          <p:cNvPr id="44" name="Google Shape;44;g342f6cef8a4_2_137"/>
          <p:cNvSpPr/>
          <p:nvPr/>
        </p:nvSpPr>
        <p:spPr>
          <a:xfrm flipH="1">
            <a:off x="2172835" y="2913643"/>
            <a:ext cx="7839300" cy="45600"/>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pic>
        <p:nvPicPr>
          <p:cNvPr id="45" name="Google Shape;45;g342f6cef8a4_2_137"/>
          <p:cNvPicPr preferRelativeResize="0"/>
          <p:nvPr/>
        </p:nvPicPr>
        <p:blipFill rotWithShape="1">
          <a:blip r:embed="rId3">
            <a:alphaModFix/>
          </a:blip>
          <a:srcRect b="0" l="0" r="0" t="0"/>
          <a:stretch/>
        </p:blipFill>
        <p:spPr>
          <a:xfrm>
            <a:off x="7421273" y="1441862"/>
            <a:ext cx="2208335" cy="1898073"/>
          </a:xfrm>
          <a:prstGeom prst="rect">
            <a:avLst/>
          </a:prstGeom>
          <a:noFill/>
          <a:ln>
            <a:noFill/>
          </a:ln>
        </p:spPr>
      </p:pic>
      <p:grpSp>
        <p:nvGrpSpPr>
          <p:cNvPr id="46" name="Google Shape;46;g342f6cef8a4_2_137"/>
          <p:cNvGrpSpPr/>
          <p:nvPr/>
        </p:nvGrpSpPr>
        <p:grpSpPr>
          <a:xfrm>
            <a:off x="2179811" y="4729766"/>
            <a:ext cx="7832078" cy="1110328"/>
            <a:chOff x="2179603" y="4888792"/>
            <a:chExt cx="7798544" cy="1110328"/>
          </a:xfrm>
        </p:grpSpPr>
        <p:pic>
          <p:nvPicPr>
            <p:cNvPr id="47" name="Google Shape;47;g342f6cef8a4_2_137"/>
            <p:cNvPicPr preferRelativeResize="0"/>
            <p:nvPr/>
          </p:nvPicPr>
          <p:blipFill rotWithShape="1">
            <a:blip r:embed="rId4">
              <a:alphaModFix/>
            </a:blip>
            <a:srcRect b="0" l="0" r="0" t="0"/>
            <a:stretch/>
          </p:blipFill>
          <p:spPr>
            <a:xfrm>
              <a:off x="2179603" y="4888792"/>
              <a:ext cx="1468783" cy="526545"/>
            </a:xfrm>
            <a:prstGeom prst="rect">
              <a:avLst/>
            </a:prstGeom>
            <a:noFill/>
            <a:ln>
              <a:noFill/>
            </a:ln>
          </p:spPr>
        </p:pic>
        <p:pic>
          <p:nvPicPr>
            <p:cNvPr id="48" name="Google Shape;48;g342f6cef8a4_2_137"/>
            <p:cNvPicPr preferRelativeResize="0"/>
            <p:nvPr/>
          </p:nvPicPr>
          <p:blipFill rotWithShape="1">
            <a:blip r:embed="rId5">
              <a:alphaModFix/>
            </a:blip>
            <a:srcRect b="5543" l="9995" r="6843" t="21987"/>
            <a:stretch/>
          </p:blipFill>
          <p:spPr>
            <a:xfrm>
              <a:off x="3796545" y="4949617"/>
              <a:ext cx="1406759" cy="526545"/>
            </a:xfrm>
            <a:prstGeom prst="rect">
              <a:avLst/>
            </a:prstGeom>
            <a:noFill/>
            <a:ln>
              <a:noFill/>
            </a:ln>
          </p:spPr>
        </p:pic>
        <p:pic>
          <p:nvPicPr>
            <p:cNvPr id="49" name="Google Shape;49;g342f6cef8a4_2_137"/>
            <p:cNvPicPr preferRelativeResize="0"/>
            <p:nvPr/>
          </p:nvPicPr>
          <p:blipFill rotWithShape="1">
            <a:blip r:embed="rId6">
              <a:alphaModFix/>
            </a:blip>
            <a:srcRect b="0" l="0" r="0" t="0"/>
            <a:stretch/>
          </p:blipFill>
          <p:spPr>
            <a:xfrm>
              <a:off x="5134273" y="4888792"/>
              <a:ext cx="1053679" cy="602102"/>
            </a:xfrm>
            <a:prstGeom prst="rect">
              <a:avLst/>
            </a:prstGeom>
            <a:noFill/>
            <a:ln>
              <a:noFill/>
            </a:ln>
          </p:spPr>
        </p:pic>
        <p:pic>
          <p:nvPicPr>
            <p:cNvPr id="50" name="Google Shape;50;g342f6cef8a4_2_137"/>
            <p:cNvPicPr preferRelativeResize="0"/>
            <p:nvPr/>
          </p:nvPicPr>
          <p:blipFill rotWithShape="1">
            <a:blip r:embed="rId7">
              <a:alphaModFix/>
            </a:blip>
            <a:srcRect b="0" l="0" r="0" t="0"/>
            <a:stretch/>
          </p:blipFill>
          <p:spPr>
            <a:xfrm>
              <a:off x="6187951" y="4960895"/>
              <a:ext cx="1500530" cy="545647"/>
            </a:xfrm>
            <a:prstGeom prst="rect">
              <a:avLst/>
            </a:prstGeom>
            <a:noFill/>
            <a:ln>
              <a:noFill/>
            </a:ln>
          </p:spPr>
        </p:pic>
        <p:pic>
          <p:nvPicPr>
            <p:cNvPr id="51" name="Google Shape;51;g342f6cef8a4_2_137"/>
            <p:cNvPicPr preferRelativeResize="0"/>
            <p:nvPr/>
          </p:nvPicPr>
          <p:blipFill rotWithShape="1">
            <a:blip r:embed="rId8">
              <a:alphaModFix/>
            </a:blip>
            <a:srcRect b="0" l="6518" r="6456" t="2903"/>
            <a:stretch/>
          </p:blipFill>
          <p:spPr>
            <a:xfrm>
              <a:off x="7781600" y="4945247"/>
              <a:ext cx="2196547" cy="545647"/>
            </a:xfrm>
            <a:prstGeom prst="rect">
              <a:avLst/>
            </a:prstGeom>
            <a:noFill/>
            <a:ln>
              <a:noFill/>
            </a:ln>
          </p:spPr>
        </p:pic>
        <p:pic>
          <p:nvPicPr>
            <p:cNvPr id="52" name="Google Shape;52;g342f6cef8a4_2_137"/>
            <p:cNvPicPr preferRelativeResize="0"/>
            <p:nvPr/>
          </p:nvPicPr>
          <p:blipFill rotWithShape="1">
            <a:blip r:embed="rId9">
              <a:alphaModFix/>
            </a:blip>
            <a:srcRect b="0" l="0" r="0" t="0"/>
            <a:stretch/>
          </p:blipFill>
          <p:spPr>
            <a:xfrm>
              <a:off x="2288672" y="5654827"/>
              <a:ext cx="1679028" cy="342900"/>
            </a:xfrm>
            <a:prstGeom prst="rect">
              <a:avLst/>
            </a:prstGeom>
            <a:noFill/>
            <a:ln>
              <a:noFill/>
            </a:ln>
          </p:spPr>
        </p:pic>
        <p:pic>
          <p:nvPicPr>
            <p:cNvPr id="53" name="Google Shape;53;g342f6cef8a4_2_137"/>
            <p:cNvPicPr preferRelativeResize="0"/>
            <p:nvPr/>
          </p:nvPicPr>
          <p:blipFill rotWithShape="1">
            <a:blip r:embed="rId10">
              <a:alphaModFix/>
            </a:blip>
            <a:srcRect b="0" l="0" r="0" t="0"/>
            <a:stretch/>
          </p:blipFill>
          <p:spPr>
            <a:xfrm>
              <a:off x="4247100" y="5578646"/>
              <a:ext cx="2083568" cy="414346"/>
            </a:xfrm>
            <a:prstGeom prst="rect">
              <a:avLst/>
            </a:prstGeom>
            <a:noFill/>
            <a:ln>
              <a:noFill/>
            </a:ln>
          </p:spPr>
        </p:pic>
        <p:pic>
          <p:nvPicPr>
            <p:cNvPr id="54" name="Google Shape;54;g342f6cef8a4_2_137"/>
            <p:cNvPicPr preferRelativeResize="0"/>
            <p:nvPr/>
          </p:nvPicPr>
          <p:blipFill rotWithShape="1">
            <a:blip r:embed="rId11">
              <a:alphaModFix/>
            </a:blip>
            <a:srcRect b="0" l="0" r="0" t="0"/>
            <a:stretch/>
          </p:blipFill>
          <p:spPr>
            <a:xfrm>
              <a:off x="6500192" y="5578645"/>
              <a:ext cx="1357332" cy="414344"/>
            </a:xfrm>
            <a:prstGeom prst="rect">
              <a:avLst/>
            </a:prstGeom>
            <a:noFill/>
            <a:ln>
              <a:noFill/>
            </a:ln>
          </p:spPr>
        </p:pic>
        <p:pic>
          <p:nvPicPr>
            <p:cNvPr id="55" name="Google Shape;55;g342f6cef8a4_2_137"/>
            <p:cNvPicPr preferRelativeResize="0"/>
            <p:nvPr/>
          </p:nvPicPr>
          <p:blipFill rotWithShape="1">
            <a:blip r:embed="rId12">
              <a:alphaModFix/>
            </a:blip>
            <a:srcRect b="0" l="0" r="0" t="0"/>
            <a:stretch/>
          </p:blipFill>
          <p:spPr>
            <a:xfrm>
              <a:off x="8024163" y="5561390"/>
              <a:ext cx="897748" cy="414345"/>
            </a:xfrm>
            <a:prstGeom prst="rect">
              <a:avLst/>
            </a:prstGeom>
            <a:noFill/>
            <a:ln>
              <a:noFill/>
            </a:ln>
          </p:spPr>
        </p:pic>
        <p:pic>
          <p:nvPicPr>
            <p:cNvPr id="56" name="Google Shape;56;g342f6cef8a4_2_137"/>
            <p:cNvPicPr preferRelativeResize="0"/>
            <p:nvPr/>
          </p:nvPicPr>
          <p:blipFill rotWithShape="1">
            <a:blip r:embed="rId13">
              <a:alphaModFix/>
            </a:blip>
            <a:srcRect b="0" l="0" r="0" t="0"/>
            <a:stretch/>
          </p:blipFill>
          <p:spPr>
            <a:xfrm>
              <a:off x="9179152" y="5522870"/>
              <a:ext cx="457200" cy="476250"/>
            </a:xfrm>
            <a:prstGeom prst="rect">
              <a:avLst/>
            </a:prstGeom>
            <a:noFill/>
            <a:ln>
              <a:noFill/>
            </a:ln>
          </p:spPr>
        </p:pic>
      </p:gr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2_Title Slide">
  <p:cSld name="2_Title Slide">
    <p:spTree>
      <p:nvGrpSpPr>
        <p:cNvPr id="60" name="Shape 60"/>
        <p:cNvGrpSpPr/>
        <p:nvPr/>
      </p:nvGrpSpPr>
      <p:grpSpPr>
        <a:xfrm>
          <a:off x="0" y="0"/>
          <a:ext cx="0" cy="0"/>
          <a:chOff x="0" y="0"/>
          <a:chExt cx="0" cy="0"/>
        </a:xfrm>
      </p:grpSpPr>
      <p:sp>
        <p:nvSpPr>
          <p:cNvPr id="61" name="Google Shape;61;g35773e36086_0_63"/>
          <p:cNvSpPr txBox="1"/>
          <p:nvPr>
            <p:ph type="ctrTitle"/>
          </p:nvPr>
        </p:nvSpPr>
        <p:spPr>
          <a:xfrm>
            <a:off x="2179865" y="2937536"/>
            <a:ext cx="7832400" cy="1600200"/>
          </a:xfrm>
          <a:prstGeom prst="rect">
            <a:avLst/>
          </a:prstGeom>
          <a:noFill/>
          <a:ln>
            <a:noFill/>
          </a:ln>
        </p:spPr>
        <p:txBody>
          <a:bodyPr anchorCtr="0" anchor="ctr" bIns="45700" lIns="91425" spcFirstLastPara="1" rIns="91425" wrap="square" tIns="45700">
            <a:normAutofit/>
          </a:bodyPr>
          <a:lstStyle>
            <a:lvl1pPr lvl="0" algn="ctr">
              <a:lnSpc>
                <a:spcPct val="90000"/>
              </a:lnSpc>
              <a:spcBef>
                <a:spcPts val="0"/>
              </a:spcBef>
              <a:spcAft>
                <a:spcPts val="0"/>
              </a:spcAft>
              <a:buClr>
                <a:schemeClr val="accent1"/>
              </a:buClr>
              <a:buSzPts val="2000"/>
              <a:buFont typeface="Calibri"/>
              <a:buNone/>
              <a:defRPr b="1" sz="2000">
                <a:solidFill>
                  <a:schemeClr val="accent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pic>
        <p:nvPicPr>
          <p:cNvPr id="62" name="Google Shape;62;g35773e36086_0_63"/>
          <p:cNvPicPr preferRelativeResize="0"/>
          <p:nvPr/>
        </p:nvPicPr>
        <p:blipFill rotWithShape="1">
          <a:blip r:embed="rId2">
            <a:alphaModFix/>
          </a:blip>
          <a:srcRect b="0" l="0" r="0" t="0"/>
          <a:stretch/>
        </p:blipFill>
        <p:spPr>
          <a:xfrm>
            <a:off x="1025498" y="6033407"/>
            <a:ext cx="1830180" cy="706211"/>
          </a:xfrm>
          <a:prstGeom prst="rect">
            <a:avLst/>
          </a:prstGeom>
          <a:noFill/>
          <a:ln>
            <a:noFill/>
          </a:ln>
        </p:spPr>
      </p:pic>
      <p:sp>
        <p:nvSpPr>
          <p:cNvPr id="63" name="Google Shape;63;g35773e36086_0_63"/>
          <p:cNvSpPr txBox="1"/>
          <p:nvPr/>
        </p:nvSpPr>
        <p:spPr>
          <a:xfrm>
            <a:off x="2972524" y="6109513"/>
            <a:ext cx="8062200" cy="5541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000"/>
              <a:buFont typeface="Arial"/>
              <a:buNone/>
            </a:pPr>
            <a:r>
              <a:rPr b="0" i="0" lang="en-US" sz="1000" u="none" cap="none" strike="noStrike">
                <a:solidFill>
                  <a:schemeClr val="dk1"/>
                </a:solidFill>
                <a:latin typeface="Calibri"/>
                <a:ea typeface="Calibri"/>
                <a:cs typeface="Calibri"/>
                <a:sym typeface="Calibri"/>
              </a:rPr>
              <a:t>Funded by the European Union. Views and opinions expressed are however those of the author(s) only and do not necessarily reflect those of the European Union or the European Education and Culture Executive Agency (EACEA). Neither the European Union nor the granting authority can be held responsible for them. Project Number: 101132887</a:t>
            </a:r>
            <a:endParaRPr b="0" i="0" sz="1400" u="none" cap="none" strike="noStrike">
              <a:solidFill>
                <a:srgbClr val="000000"/>
              </a:solidFill>
              <a:latin typeface="Arial"/>
              <a:ea typeface="Arial"/>
              <a:cs typeface="Arial"/>
              <a:sym typeface="Arial"/>
            </a:endParaRPr>
          </a:p>
        </p:txBody>
      </p:sp>
      <p:sp>
        <p:nvSpPr>
          <p:cNvPr id="64" name="Google Shape;64;g35773e36086_0_63"/>
          <p:cNvSpPr/>
          <p:nvPr/>
        </p:nvSpPr>
        <p:spPr>
          <a:xfrm flipH="1">
            <a:off x="2172835" y="2913643"/>
            <a:ext cx="7839300" cy="45600"/>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pic>
        <p:nvPicPr>
          <p:cNvPr id="65" name="Google Shape;65;g35773e36086_0_63"/>
          <p:cNvPicPr preferRelativeResize="0"/>
          <p:nvPr/>
        </p:nvPicPr>
        <p:blipFill rotWithShape="1">
          <a:blip r:embed="rId3">
            <a:alphaModFix/>
          </a:blip>
          <a:srcRect b="0" l="0" r="0" t="0"/>
          <a:stretch/>
        </p:blipFill>
        <p:spPr>
          <a:xfrm>
            <a:off x="7421273" y="1441862"/>
            <a:ext cx="2208335" cy="1898073"/>
          </a:xfrm>
          <a:prstGeom prst="rect">
            <a:avLst/>
          </a:prstGeom>
          <a:noFill/>
          <a:ln>
            <a:noFill/>
          </a:ln>
        </p:spPr>
      </p:pic>
      <p:grpSp>
        <p:nvGrpSpPr>
          <p:cNvPr id="66" name="Google Shape;66;g35773e36086_0_63"/>
          <p:cNvGrpSpPr/>
          <p:nvPr/>
        </p:nvGrpSpPr>
        <p:grpSpPr>
          <a:xfrm>
            <a:off x="2179811" y="4729766"/>
            <a:ext cx="7832078" cy="1110328"/>
            <a:chOff x="2179603" y="4888792"/>
            <a:chExt cx="7798544" cy="1110328"/>
          </a:xfrm>
        </p:grpSpPr>
        <p:pic>
          <p:nvPicPr>
            <p:cNvPr id="67" name="Google Shape;67;g35773e36086_0_63"/>
            <p:cNvPicPr preferRelativeResize="0"/>
            <p:nvPr/>
          </p:nvPicPr>
          <p:blipFill rotWithShape="1">
            <a:blip r:embed="rId4">
              <a:alphaModFix/>
            </a:blip>
            <a:srcRect b="0" l="0" r="0" t="0"/>
            <a:stretch/>
          </p:blipFill>
          <p:spPr>
            <a:xfrm>
              <a:off x="2179603" y="4888792"/>
              <a:ext cx="1468783" cy="526545"/>
            </a:xfrm>
            <a:prstGeom prst="rect">
              <a:avLst/>
            </a:prstGeom>
            <a:noFill/>
            <a:ln>
              <a:noFill/>
            </a:ln>
          </p:spPr>
        </p:pic>
        <p:pic>
          <p:nvPicPr>
            <p:cNvPr id="68" name="Google Shape;68;g35773e36086_0_63"/>
            <p:cNvPicPr preferRelativeResize="0"/>
            <p:nvPr/>
          </p:nvPicPr>
          <p:blipFill rotWithShape="1">
            <a:blip r:embed="rId5">
              <a:alphaModFix/>
            </a:blip>
            <a:srcRect b="5543" l="9995" r="6843" t="21987"/>
            <a:stretch/>
          </p:blipFill>
          <p:spPr>
            <a:xfrm>
              <a:off x="3796545" y="4949617"/>
              <a:ext cx="1406759" cy="526545"/>
            </a:xfrm>
            <a:prstGeom prst="rect">
              <a:avLst/>
            </a:prstGeom>
            <a:noFill/>
            <a:ln>
              <a:noFill/>
            </a:ln>
          </p:spPr>
        </p:pic>
        <p:pic>
          <p:nvPicPr>
            <p:cNvPr id="69" name="Google Shape;69;g35773e36086_0_63"/>
            <p:cNvPicPr preferRelativeResize="0"/>
            <p:nvPr/>
          </p:nvPicPr>
          <p:blipFill rotWithShape="1">
            <a:blip r:embed="rId6">
              <a:alphaModFix/>
            </a:blip>
            <a:srcRect b="0" l="0" r="0" t="0"/>
            <a:stretch/>
          </p:blipFill>
          <p:spPr>
            <a:xfrm>
              <a:off x="5134273" y="4888792"/>
              <a:ext cx="1053679" cy="602102"/>
            </a:xfrm>
            <a:prstGeom prst="rect">
              <a:avLst/>
            </a:prstGeom>
            <a:noFill/>
            <a:ln>
              <a:noFill/>
            </a:ln>
          </p:spPr>
        </p:pic>
        <p:pic>
          <p:nvPicPr>
            <p:cNvPr id="70" name="Google Shape;70;g35773e36086_0_63"/>
            <p:cNvPicPr preferRelativeResize="0"/>
            <p:nvPr/>
          </p:nvPicPr>
          <p:blipFill rotWithShape="1">
            <a:blip r:embed="rId7">
              <a:alphaModFix/>
            </a:blip>
            <a:srcRect b="0" l="0" r="0" t="0"/>
            <a:stretch/>
          </p:blipFill>
          <p:spPr>
            <a:xfrm>
              <a:off x="6187951" y="4960895"/>
              <a:ext cx="1500530" cy="545647"/>
            </a:xfrm>
            <a:prstGeom prst="rect">
              <a:avLst/>
            </a:prstGeom>
            <a:noFill/>
            <a:ln>
              <a:noFill/>
            </a:ln>
          </p:spPr>
        </p:pic>
        <p:pic>
          <p:nvPicPr>
            <p:cNvPr id="71" name="Google Shape;71;g35773e36086_0_63"/>
            <p:cNvPicPr preferRelativeResize="0"/>
            <p:nvPr/>
          </p:nvPicPr>
          <p:blipFill rotWithShape="1">
            <a:blip r:embed="rId8">
              <a:alphaModFix/>
            </a:blip>
            <a:srcRect b="0" l="6518" r="6456" t="2903"/>
            <a:stretch/>
          </p:blipFill>
          <p:spPr>
            <a:xfrm>
              <a:off x="7781600" y="4945247"/>
              <a:ext cx="2196547" cy="545647"/>
            </a:xfrm>
            <a:prstGeom prst="rect">
              <a:avLst/>
            </a:prstGeom>
            <a:noFill/>
            <a:ln>
              <a:noFill/>
            </a:ln>
          </p:spPr>
        </p:pic>
        <p:pic>
          <p:nvPicPr>
            <p:cNvPr id="72" name="Google Shape;72;g35773e36086_0_63"/>
            <p:cNvPicPr preferRelativeResize="0"/>
            <p:nvPr/>
          </p:nvPicPr>
          <p:blipFill rotWithShape="1">
            <a:blip r:embed="rId9">
              <a:alphaModFix/>
            </a:blip>
            <a:srcRect b="0" l="0" r="0" t="0"/>
            <a:stretch/>
          </p:blipFill>
          <p:spPr>
            <a:xfrm>
              <a:off x="2288672" y="5654827"/>
              <a:ext cx="1679028" cy="342900"/>
            </a:xfrm>
            <a:prstGeom prst="rect">
              <a:avLst/>
            </a:prstGeom>
            <a:noFill/>
            <a:ln>
              <a:noFill/>
            </a:ln>
          </p:spPr>
        </p:pic>
        <p:pic>
          <p:nvPicPr>
            <p:cNvPr id="73" name="Google Shape;73;g35773e36086_0_63"/>
            <p:cNvPicPr preferRelativeResize="0"/>
            <p:nvPr/>
          </p:nvPicPr>
          <p:blipFill rotWithShape="1">
            <a:blip r:embed="rId10">
              <a:alphaModFix/>
            </a:blip>
            <a:srcRect b="0" l="0" r="0" t="0"/>
            <a:stretch/>
          </p:blipFill>
          <p:spPr>
            <a:xfrm>
              <a:off x="4247100" y="5578646"/>
              <a:ext cx="2083568" cy="414346"/>
            </a:xfrm>
            <a:prstGeom prst="rect">
              <a:avLst/>
            </a:prstGeom>
            <a:noFill/>
            <a:ln>
              <a:noFill/>
            </a:ln>
          </p:spPr>
        </p:pic>
        <p:pic>
          <p:nvPicPr>
            <p:cNvPr id="74" name="Google Shape;74;g35773e36086_0_63"/>
            <p:cNvPicPr preferRelativeResize="0"/>
            <p:nvPr/>
          </p:nvPicPr>
          <p:blipFill rotWithShape="1">
            <a:blip r:embed="rId11">
              <a:alphaModFix/>
            </a:blip>
            <a:srcRect b="0" l="0" r="0" t="0"/>
            <a:stretch/>
          </p:blipFill>
          <p:spPr>
            <a:xfrm>
              <a:off x="6500192" y="5578645"/>
              <a:ext cx="1357332" cy="414344"/>
            </a:xfrm>
            <a:prstGeom prst="rect">
              <a:avLst/>
            </a:prstGeom>
            <a:noFill/>
            <a:ln>
              <a:noFill/>
            </a:ln>
          </p:spPr>
        </p:pic>
        <p:pic>
          <p:nvPicPr>
            <p:cNvPr id="75" name="Google Shape;75;g35773e36086_0_63"/>
            <p:cNvPicPr preferRelativeResize="0"/>
            <p:nvPr/>
          </p:nvPicPr>
          <p:blipFill rotWithShape="1">
            <a:blip r:embed="rId12">
              <a:alphaModFix/>
            </a:blip>
            <a:srcRect b="0" l="0" r="0" t="0"/>
            <a:stretch/>
          </p:blipFill>
          <p:spPr>
            <a:xfrm>
              <a:off x="8024163" y="5561390"/>
              <a:ext cx="897748" cy="414345"/>
            </a:xfrm>
            <a:prstGeom prst="rect">
              <a:avLst/>
            </a:prstGeom>
            <a:noFill/>
            <a:ln>
              <a:noFill/>
            </a:ln>
          </p:spPr>
        </p:pic>
        <p:pic>
          <p:nvPicPr>
            <p:cNvPr id="76" name="Google Shape;76;g35773e36086_0_63"/>
            <p:cNvPicPr preferRelativeResize="0"/>
            <p:nvPr/>
          </p:nvPicPr>
          <p:blipFill rotWithShape="1">
            <a:blip r:embed="rId13">
              <a:alphaModFix/>
            </a:blip>
            <a:srcRect b="0" l="0" r="0" t="0"/>
            <a:stretch/>
          </p:blipFill>
          <p:spPr>
            <a:xfrm>
              <a:off x="9179152" y="5522870"/>
              <a:ext cx="457200" cy="476250"/>
            </a:xfrm>
            <a:prstGeom prst="rect">
              <a:avLst/>
            </a:prstGeom>
            <a:noFill/>
            <a:ln>
              <a:noFill/>
            </a:ln>
          </p:spPr>
        </p:pic>
      </p:gr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Text - 1col">
  <p:cSld name="Title Text - 1col">
    <p:spTree>
      <p:nvGrpSpPr>
        <p:cNvPr id="77" name="Shape 77"/>
        <p:cNvGrpSpPr/>
        <p:nvPr/>
      </p:nvGrpSpPr>
      <p:grpSpPr>
        <a:xfrm>
          <a:off x="0" y="0"/>
          <a:ext cx="0" cy="0"/>
          <a:chOff x="0" y="0"/>
          <a:chExt cx="0" cy="0"/>
        </a:xfrm>
      </p:grpSpPr>
      <p:sp>
        <p:nvSpPr>
          <p:cNvPr id="78" name="Google Shape;78;g35773e36086_0_60"/>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lvl1pPr lvl="0" algn="l">
              <a:lnSpc>
                <a:spcPct val="90000"/>
              </a:lnSpc>
              <a:spcBef>
                <a:spcPts val="0"/>
              </a:spcBef>
              <a:spcAft>
                <a:spcPts val="0"/>
              </a:spcAft>
              <a:buClr>
                <a:schemeClr val="lt2"/>
              </a:buClr>
              <a:buSzPts val="3800"/>
              <a:buFont typeface="Calibri"/>
              <a:buNone/>
              <a:defRPr>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9" name="Google Shape;79;g35773e36086_0_60"/>
          <p:cNvSpPr txBox="1"/>
          <p:nvPr>
            <p:ph idx="1" type="body"/>
          </p:nvPr>
        </p:nvSpPr>
        <p:spPr>
          <a:xfrm>
            <a:off x="97971" y="881743"/>
            <a:ext cx="11944500" cy="5870100"/>
          </a:xfrm>
          <a:prstGeom prst="rect">
            <a:avLst/>
          </a:prstGeom>
          <a:noFill/>
          <a:ln>
            <a:noFill/>
          </a:ln>
        </p:spPr>
        <p:txBody>
          <a:bodyPr anchorCtr="0" anchor="t" bIns="45700" lIns="91425" spcFirstLastPara="1" rIns="91425" wrap="square" tIns="45700">
            <a:noAutofit/>
          </a:bodyPr>
          <a:lstStyle>
            <a:lvl1pPr indent="-368300" lvl="0" marL="457200" marR="0" rtl="0" algn="l">
              <a:lnSpc>
                <a:spcPct val="90000"/>
              </a:lnSpc>
              <a:spcBef>
                <a:spcPts val="1000"/>
              </a:spcBef>
              <a:spcAft>
                <a:spcPts val="0"/>
              </a:spcAft>
              <a:buClr>
                <a:schemeClr val="accent4"/>
              </a:buClr>
              <a:buSzPts val="2200"/>
              <a:buFont typeface="Arial"/>
              <a:buChar char="•"/>
              <a:defRPr b="0" i="0" sz="2200" u="none" cap="none" strike="noStrike">
                <a:solidFill>
                  <a:schemeClr val="accent4"/>
                </a:solidFill>
                <a:latin typeface="Calibri"/>
                <a:ea typeface="Calibri"/>
                <a:cs typeface="Calibri"/>
                <a:sym typeface="Calibri"/>
              </a:defRPr>
            </a:lvl1pPr>
            <a:lvl2pPr indent="-342900" lvl="1" marL="914400" marR="0" rtl="0" algn="l">
              <a:lnSpc>
                <a:spcPct val="90000"/>
              </a:lnSpc>
              <a:spcBef>
                <a:spcPts val="500"/>
              </a:spcBef>
              <a:spcAft>
                <a:spcPts val="0"/>
              </a:spcAft>
              <a:buClr>
                <a:schemeClr val="dk1"/>
              </a:buClr>
              <a:buSzPts val="1800"/>
              <a:buFont typeface="Arial"/>
              <a:buChar char="•"/>
              <a:defRPr b="0" i="0" sz="2000" u="none" cap="none" strike="noStrike">
                <a:solidFill>
                  <a:schemeClr val="dk1"/>
                </a:solidFill>
                <a:latin typeface="Calibri"/>
                <a:ea typeface="Calibri"/>
                <a:cs typeface="Calibri"/>
                <a:sym typeface="Calibri"/>
              </a:defRPr>
            </a:lvl2pPr>
            <a:lvl3pPr indent="-320039" lvl="2" marL="1371600" marR="0" rtl="0" algn="l">
              <a:lnSpc>
                <a:spcPct val="90000"/>
              </a:lnSpc>
              <a:spcBef>
                <a:spcPts val="500"/>
              </a:spcBef>
              <a:spcAft>
                <a:spcPts val="0"/>
              </a:spcAft>
              <a:buClr>
                <a:schemeClr val="dk1"/>
              </a:buClr>
              <a:buSzPts val="1440"/>
              <a:buFont typeface="Arial"/>
              <a:buChar char="•"/>
              <a:defRPr b="0" i="0" sz="1800" u="none" cap="none" strike="noStrike">
                <a:solidFill>
                  <a:schemeClr val="dk1"/>
                </a:solidFill>
                <a:latin typeface="Calibri"/>
                <a:ea typeface="Calibri"/>
                <a:cs typeface="Calibri"/>
                <a:sym typeface="Calibri"/>
              </a:defRPr>
            </a:lvl3pPr>
            <a:lvl4pPr indent="-368300" lvl="3" marL="1828800" marR="0" rtl="0" algn="l">
              <a:lnSpc>
                <a:spcPct val="90000"/>
              </a:lnSpc>
              <a:spcBef>
                <a:spcPts val="500"/>
              </a:spcBef>
              <a:spcAft>
                <a:spcPts val="0"/>
              </a:spcAft>
              <a:buClr>
                <a:schemeClr val="dk1"/>
              </a:buClr>
              <a:buSzPts val="2200"/>
              <a:buFont typeface="Arial"/>
              <a:buChar char="•"/>
              <a:defRPr b="0" i="0" sz="2200" u="none" cap="none" strike="noStrike">
                <a:solidFill>
                  <a:schemeClr val="dk1"/>
                </a:solidFill>
                <a:latin typeface="Calibri"/>
                <a:ea typeface="Calibri"/>
                <a:cs typeface="Calibri"/>
                <a:sym typeface="Calibri"/>
              </a:defRPr>
            </a:lvl4pPr>
            <a:lvl5pPr indent="-368300" lvl="4" marL="2286000" marR="0" rtl="0" algn="l">
              <a:lnSpc>
                <a:spcPct val="90000"/>
              </a:lnSpc>
              <a:spcBef>
                <a:spcPts val="500"/>
              </a:spcBef>
              <a:spcAft>
                <a:spcPts val="0"/>
              </a:spcAft>
              <a:buClr>
                <a:schemeClr val="dk1"/>
              </a:buClr>
              <a:buSzPts val="2200"/>
              <a:buFont typeface="Arial"/>
              <a:buChar char="•"/>
              <a:defRPr b="0" i="0" sz="2200" u="none" cap="none" strike="noStrike">
                <a:solidFill>
                  <a:schemeClr val="dk1"/>
                </a:solidFill>
                <a:latin typeface="Calibri"/>
                <a:ea typeface="Calibri"/>
                <a:cs typeface="Calibri"/>
                <a:sym typeface="Calibri"/>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theme" Target="../theme/theme3.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slideLayout" Target="../slideLayouts/slideLayout4.xml"/><Relationship Id="rId3" Type="http://schemas.openxmlformats.org/officeDocument/2006/relationships/theme" Target="../theme/theme4.xml"/></Relationships>
</file>

<file path=ppt/slideMasters/_rels/slideMaster3.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slideLayout" Target="../slideLayouts/slideLayout6.xml"/><Relationship Id="rId3"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FFF">
            <a:alpha val="48235"/>
          </a:srgbClr>
        </a:solidFill>
      </p:bgPr>
    </p:bg>
    <p:spTree>
      <p:nvGrpSpPr>
        <p:cNvPr id="9" name="Shape 9"/>
        <p:cNvGrpSpPr/>
        <p:nvPr/>
      </p:nvGrpSpPr>
      <p:grpSpPr>
        <a:xfrm>
          <a:off x="0" y="0"/>
          <a:ext cx="0" cy="0"/>
          <a:chOff x="0" y="0"/>
          <a:chExt cx="0" cy="0"/>
        </a:xfrm>
      </p:grpSpPr>
      <p:sp>
        <p:nvSpPr>
          <p:cNvPr id="10" name="Google Shape;10;p10"/>
          <p:cNvSpPr txBox="1"/>
          <p:nvPr>
            <p:ph type="title"/>
          </p:nvPr>
        </p:nvSpPr>
        <p:spPr>
          <a:xfrm>
            <a:off x="838200" y="365129"/>
            <a:ext cx="10515600" cy="1325563"/>
          </a:xfrm>
          <a:prstGeom prst="rect">
            <a:avLst/>
          </a:prstGeom>
          <a:noFill/>
          <a:ln>
            <a:noFill/>
          </a:ln>
        </p:spPr>
        <p:txBody>
          <a:bodyPr anchorCtr="0" anchor="ctr" bIns="45700" lIns="91425" spcFirstLastPara="1" rIns="91425" wrap="square" tIns="45700">
            <a:normAutofit/>
          </a:bodyPr>
          <a:lstStyle>
            <a:lvl1pPr lvl="0" marR="0" rtl="0" algn="l">
              <a:lnSpc>
                <a:spcPct val="90000"/>
              </a:lnSpc>
              <a:spcBef>
                <a:spcPts val="0"/>
              </a:spcBef>
              <a:spcAft>
                <a:spcPts val="0"/>
              </a:spcAft>
              <a:buClr>
                <a:schemeClr val="dk1"/>
              </a:buClr>
              <a:buSzPts val="4400"/>
              <a:buFont typeface="Calibri"/>
              <a:buNone/>
              <a:defRPr b="0" i="0" sz="44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
        <p:nvSpPr>
          <p:cNvPr id="11" name="Google Shape;11;p10"/>
          <p:cNvSpPr txBox="1"/>
          <p:nvPr>
            <p:ph idx="1" type="body"/>
          </p:nvPr>
        </p:nvSpPr>
        <p:spPr>
          <a:xfrm>
            <a:off x="838200" y="1825625"/>
            <a:ext cx="10515600" cy="4351338"/>
          </a:xfrm>
          <a:prstGeom prst="rect">
            <a:avLst/>
          </a:prstGeom>
          <a:noFill/>
          <a:ln>
            <a:noFill/>
          </a:ln>
        </p:spPr>
        <p:txBody>
          <a:bodyPr anchorCtr="0" anchor="t" bIns="45700" lIns="91425" spcFirstLastPara="1" rIns="91425" wrap="square" tIns="45700">
            <a:normAutofit/>
          </a:bodyPr>
          <a:lstStyle>
            <a:lvl1pPr indent="-406400" lvl="0" marL="45720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indent="-381000" lvl="1" marL="914400"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indent="-355600" lvl="2" marL="1371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indent="-342900" lvl="3" marL="1828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indent="-342900" lvl="4" marL="22860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12" name="Google Shape;12;p10"/>
          <p:cNvSpPr txBox="1"/>
          <p:nvPr>
            <p:ph idx="10" type="dt"/>
          </p:nvPr>
        </p:nvSpPr>
        <p:spPr>
          <a:xfrm>
            <a:off x="838200" y="6356354"/>
            <a:ext cx="2743200" cy="365125"/>
          </a:xfrm>
          <a:prstGeom prst="rect">
            <a:avLst/>
          </a:prstGeom>
          <a:noFill/>
          <a:ln>
            <a:noFill/>
          </a:ln>
        </p:spPr>
        <p:txBody>
          <a:bodyPr anchorCtr="0" anchor="ctr"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rgbClr val="898989"/>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13" name="Google Shape;13;p10"/>
          <p:cNvSpPr txBox="1"/>
          <p:nvPr>
            <p:ph idx="11" type="ftr"/>
          </p:nvPr>
        </p:nvSpPr>
        <p:spPr>
          <a:xfrm>
            <a:off x="4038600" y="6356354"/>
            <a:ext cx="4114800" cy="365125"/>
          </a:xfrm>
          <a:prstGeom prst="rect">
            <a:avLst/>
          </a:prstGeom>
          <a:noFill/>
          <a:ln>
            <a:noFill/>
          </a:ln>
        </p:spPr>
        <p:txBody>
          <a:bodyPr anchorCtr="0" anchor="ctr" bIns="45700" lIns="91425" spcFirstLastPara="1" rIns="91425" wrap="square" tIns="45700">
            <a:noAutofit/>
          </a:bodyPr>
          <a:lstStyle>
            <a:lvl1pPr lvl="0" marR="0" rtl="0" algn="ctr">
              <a:lnSpc>
                <a:spcPct val="100000"/>
              </a:lnSpc>
              <a:spcBef>
                <a:spcPts val="0"/>
              </a:spcBef>
              <a:spcAft>
                <a:spcPts val="0"/>
              </a:spcAft>
              <a:buClr>
                <a:srgbClr val="000000"/>
              </a:buClr>
              <a:buSzPts val="1400"/>
              <a:buFont typeface="Arial"/>
              <a:buNone/>
              <a:defRPr b="0" i="0" sz="1200" u="none" cap="none" strike="noStrike">
                <a:solidFill>
                  <a:srgbClr val="898989"/>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14" name="Google Shape;14;p10"/>
          <p:cNvSpPr txBox="1"/>
          <p:nvPr>
            <p:ph idx="12" type="sldNum"/>
          </p:nvPr>
        </p:nvSpPr>
        <p:spPr>
          <a:xfrm>
            <a:off x="8610600" y="6356354"/>
            <a:ext cx="2743200" cy="365125"/>
          </a:xfrm>
          <a:prstGeom prst="rect">
            <a:avLst/>
          </a:prstGeom>
          <a:noFill/>
          <a:ln>
            <a:noFill/>
          </a:ln>
        </p:spPr>
        <p:txBody>
          <a:bodyPr anchorCtr="0" anchor="ctr" bIns="45700" lIns="91425" spcFirstLastPara="1" rIns="91425" wrap="square" tIns="45700">
            <a:noAutofit/>
          </a:bodyPr>
          <a:lstStyle>
            <a:lvl1pPr indent="0" lvl="0"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1pPr>
            <a:lvl2pPr indent="0" lvl="1"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2pPr>
            <a:lvl3pPr indent="0" lvl="2"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3pPr>
            <a:lvl4pPr indent="0" lvl="3"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4pPr>
            <a:lvl5pPr indent="0" lvl="4"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5pPr>
            <a:lvl6pPr indent="0" lvl="5"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6pPr>
            <a:lvl7pPr indent="0" lvl="6"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7pPr>
            <a:lvl8pPr indent="0" lvl="7"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8pPr>
            <a:lvl9pPr indent="0" lvl="8"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Ls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2">
            <a:alpha val="0"/>
          </a:schemeClr>
        </a:solidFill>
      </p:bgPr>
    </p:bg>
    <p:spTree>
      <p:nvGrpSpPr>
        <p:cNvPr id="34" name="Shape 34"/>
        <p:cNvGrpSpPr/>
        <p:nvPr/>
      </p:nvGrpSpPr>
      <p:grpSpPr>
        <a:xfrm>
          <a:off x="0" y="0"/>
          <a:ext cx="0" cy="0"/>
          <a:chOff x="0" y="0"/>
          <a:chExt cx="0" cy="0"/>
        </a:xfrm>
      </p:grpSpPr>
      <p:sp>
        <p:nvSpPr>
          <p:cNvPr id="35" name="Google Shape;35;p13"/>
          <p:cNvSpPr/>
          <p:nvPr/>
        </p:nvSpPr>
        <p:spPr>
          <a:xfrm>
            <a:off x="0" y="0"/>
            <a:ext cx="12192000" cy="797521"/>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Open Sans"/>
              <a:ea typeface="Open Sans"/>
              <a:cs typeface="Open Sans"/>
              <a:sym typeface="Open Sans"/>
            </a:endParaRPr>
          </a:p>
        </p:txBody>
      </p:sp>
      <p:sp>
        <p:nvSpPr>
          <p:cNvPr id="36" name="Google Shape;36;p13"/>
          <p:cNvSpPr txBox="1"/>
          <p:nvPr>
            <p:ph type="title"/>
          </p:nvPr>
        </p:nvSpPr>
        <p:spPr>
          <a:xfrm>
            <a:off x="97970" y="81642"/>
            <a:ext cx="11944351" cy="715879"/>
          </a:xfrm>
          <a:prstGeom prst="rect">
            <a:avLst/>
          </a:prstGeom>
          <a:noFill/>
          <a:ln>
            <a:noFill/>
          </a:ln>
        </p:spPr>
        <p:txBody>
          <a:bodyPr anchorCtr="0" anchor="ctr" bIns="54000" lIns="54000" spcFirstLastPara="1" rIns="54000" wrap="square" tIns="54000">
            <a:noAutofit/>
          </a:bodyPr>
          <a:lstStyle>
            <a:lvl1pPr lvl="0" marR="0" rtl="0" algn="l">
              <a:lnSpc>
                <a:spcPct val="90000"/>
              </a:lnSpc>
              <a:spcBef>
                <a:spcPts val="0"/>
              </a:spcBef>
              <a:spcAft>
                <a:spcPts val="0"/>
              </a:spcAft>
              <a:buClr>
                <a:schemeClr val="lt2"/>
              </a:buClr>
              <a:buSzPts val="3800"/>
              <a:buFont typeface="Calibri"/>
              <a:buNone/>
              <a:defRPr b="0" i="0" sz="3800" u="none" cap="none" strike="noStrike">
                <a:solidFill>
                  <a:schemeClr val="lt2"/>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Tree>
  </p:cSld>
  <p:clrMap accent1="accent1" accent2="accent2" accent3="accent3" accent4="accent4" accent5="accent5" accent6="accent6" bg1="lt1" bg2="dk2" tx1="dk1" tx2="lt2" folHlink="folHlink" hlink="hlink"/>
  <p:sldLayoutIdLst>
    <p:sldLayoutId id="2147483652" r:id="rId1"/>
    <p:sldLayoutId id="2147483653" r:id="rId2"/>
  </p:sldLayoutIdLs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extLst>
    <p:ext uri="{27BBF7A9-308A-43DC-89C8-2F10F3537804}">
      <p15:sldGuideLst>
        <p15:guide id="1" orient="horz" pos="2160">
          <p15:clr>
            <a:srgbClr val="F26B43"/>
          </p15:clr>
        </p15:guide>
        <p15:guide id="2" pos="3840">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2">
            <a:alpha val="0"/>
          </a:schemeClr>
        </a:solidFill>
      </p:bgPr>
    </p:bg>
    <p:spTree>
      <p:nvGrpSpPr>
        <p:cNvPr id="57" name="Shape 57"/>
        <p:cNvGrpSpPr/>
        <p:nvPr/>
      </p:nvGrpSpPr>
      <p:grpSpPr>
        <a:xfrm>
          <a:off x="0" y="0"/>
          <a:ext cx="0" cy="0"/>
          <a:chOff x="0" y="0"/>
          <a:chExt cx="0" cy="0"/>
        </a:xfrm>
      </p:grpSpPr>
      <p:sp>
        <p:nvSpPr>
          <p:cNvPr id="58" name="Google Shape;58;g35773e36086_0_57"/>
          <p:cNvSpPr/>
          <p:nvPr/>
        </p:nvSpPr>
        <p:spPr>
          <a:xfrm>
            <a:off x="0" y="0"/>
            <a:ext cx="12192000" cy="797400"/>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Open Sans"/>
              <a:ea typeface="Open Sans"/>
              <a:cs typeface="Open Sans"/>
              <a:sym typeface="Open Sans"/>
            </a:endParaRPr>
          </a:p>
        </p:txBody>
      </p:sp>
      <p:sp>
        <p:nvSpPr>
          <p:cNvPr id="59" name="Google Shape;59;g35773e36086_0_57"/>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lvl1pPr lvl="0" marR="0" rtl="0" algn="l">
              <a:lnSpc>
                <a:spcPct val="90000"/>
              </a:lnSpc>
              <a:spcBef>
                <a:spcPts val="0"/>
              </a:spcBef>
              <a:spcAft>
                <a:spcPts val="0"/>
              </a:spcAft>
              <a:buClr>
                <a:schemeClr val="lt2"/>
              </a:buClr>
              <a:buSzPts val="3800"/>
              <a:buFont typeface="Calibri"/>
              <a:buNone/>
              <a:defRPr b="0" i="0" sz="3800" u="none" cap="none" strike="noStrike">
                <a:solidFill>
                  <a:schemeClr val="lt2"/>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Tree>
  </p:cSld>
  <p:clrMap accent1="accent1" accent2="accent2" accent3="accent3" accent4="accent4" accent5="accent5" accent6="accent6" bg1="lt1" bg2="dk2" tx1="dk1" tx2="lt2" folHlink="folHlink" hlink="hlink"/>
  <p:sldLayoutIdLst>
    <p:sldLayoutId id="2147483655" r:id="rId1"/>
    <p:sldLayoutId id="2147483656" r:id="rId2"/>
  </p:sldLayoutIdLs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extLst>
    <p:ext uri="{27BBF7A9-308A-43DC-89C8-2F10F3537804}">
      <p15:sldGuideLst>
        <p15:guide id="1" orient="horz" pos="2160">
          <p15:clr>
            <a:srgbClr val="F26B43"/>
          </p15:clr>
        </p15:guide>
        <p15:guide id="2" pos="3840">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xml"/><Relationship Id="rId3" Type="http://schemas.openxmlformats.org/officeDocument/2006/relationships/hyperlink" Target="https://kahoot.com" TargetMode="External"/><Relationship Id="rId4" Type="http://schemas.openxmlformats.org/officeDocument/2006/relationships/image" Target="../media/image34.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xml"/><Relationship Id="rId3" Type="http://schemas.openxmlformats.org/officeDocument/2006/relationships/hyperlink" Target="https://codecombat.com" TargetMode="External"/><Relationship Id="rId4" Type="http://schemas.openxmlformats.org/officeDocument/2006/relationships/image" Target="../media/image30.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8.xml"/><Relationship Id="rId3" Type="http://schemas.openxmlformats.org/officeDocument/2006/relationships/image" Target="../media/image33.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1.xml"/><Relationship Id="rId3" Type="http://schemas.openxmlformats.org/officeDocument/2006/relationships/image" Target="../media/image38.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7.xml"/><Relationship Id="rId3" Type="http://schemas.openxmlformats.org/officeDocument/2006/relationships/hyperlink" Target="https://www.youtube.com/watch?v=-t8vC25bGI4&amp;pp=ygUkcHJhY3RpY2FsIHVzZXMgb2YgaDVwIHF1aXogcXVlc3Rpb25z" TargetMode="External"/><Relationship Id="rId4" Type="http://schemas.openxmlformats.org/officeDocument/2006/relationships/hyperlink" Target="https://www.youtube.com/watch?v=TeZbOTszyCQ&amp;pp=ygUncHJhY3RpY2FsIHVzZXMgb2YgTW9vZGxlIHF1aXogcXVlc3Rpb25z" TargetMode="Externa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8.xml"/><Relationship Id="rId3" Type="http://schemas.openxmlformats.org/officeDocument/2006/relationships/hyperlink" Target="https://tinker-project.eu/wp-content/uploads/2025/02/TINKER_WP2_Framework-and-Toolkit_EN_FV.pdf" TargetMode="External"/><Relationship Id="rId4" Type="http://schemas.openxmlformats.org/officeDocument/2006/relationships/hyperlink" Target="https://tinker-project.eu/wp-content/uploads/2025/02/TINKER_WP2_Toolkit_Learning-Scenarios_EN_FV.pdf" TargetMode="External"/><Relationship Id="rId5" Type="http://schemas.openxmlformats.org/officeDocument/2006/relationships/hyperlink" Target="https://tinker-project.eu/resources/framework-and-toolkit/" TargetMode="External"/><Relationship Id="rId6" Type="http://schemas.openxmlformats.org/officeDocument/2006/relationships/hyperlink" Target="https://tinker-project.eu/resources/framework-and-toolkit/" TargetMode="External"/><Relationship Id="rId7" Type="http://schemas.openxmlformats.org/officeDocument/2006/relationships/image" Target="../media/image37.png"/></Relationships>
</file>

<file path=ppt/slides/_rels/slide29.xml.rels><?xml version="1.0" encoding="UTF-8" standalone="yes"?><Relationships xmlns="http://schemas.openxmlformats.org/package/2006/relationships"><Relationship Id="rId11" Type="http://schemas.openxmlformats.org/officeDocument/2006/relationships/image" Target="../media/image8.png"/><Relationship Id="rId10" Type="http://schemas.openxmlformats.org/officeDocument/2006/relationships/image" Target="../media/image35.png"/><Relationship Id="rId13" Type="http://schemas.openxmlformats.org/officeDocument/2006/relationships/hyperlink" Target="https://tinker-project.eu/elearning/" TargetMode="External"/><Relationship Id="rId12" Type="http://schemas.openxmlformats.org/officeDocument/2006/relationships/image" Target="../media/image9.png"/><Relationship Id="rId1" Type="http://schemas.openxmlformats.org/officeDocument/2006/relationships/slideLayout" Target="../slideLayouts/slideLayout5.xml"/><Relationship Id="rId2" Type="http://schemas.openxmlformats.org/officeDocument/2006/relationships/notesSlide" Target="../notesSlides/notesSlide29.xml"/><Relationship Id="rId3" Type="http://schemas.openxmlformats.org/officeDocument/2006/relationships/image" Target="../media/image24.png"/><Relationship Id="rId4" Type="http://schemas.openxmlformats.org/officeDocument/2006/relationships/image" Target="../media/image10.png"/><Relationship Id="rId9" Type="http://schemas.openxmlformats.org/officeDocument/2006/relationships/image" Target="../media/image12.png"/><Relationship Id="rId15" Type="http://schemas.openxmlformats.org/officeDocument/2006/relationships/hyperlink" Target="https://creativecommons.org/licenses/by-nc-nd/4.0/" TargetMode="External"/><Relationship Id="rId14" Type="http://schemas.openxmlformats.org/officeDocument/2006/relationships/image" Target="../media/image36.png"/><Relationship Id="rId5" Type="http://schemas.openxmlformats.org/officeDocument/2006/relationships/image" Target="../media/image28.jpg"/><Relationship Id="rId6" Type="http://schemas.openxmlformats.org/officeDocument/2006/relationships/image" Target="../media/image17.png"/><Relationship Id="rId7" Type="http://schemas.openxmlformats.org/officeDocument/2006/relationships/image" Target="../media/image27.png"/><Relationship Id="rId8" Type="http://schemas.openxmlformats.org/officeDocument/2006/relationships/image" Target="../media/image11.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 Id="rId3" Type="http://schemas.openxmlformats.org/officeDocument/2006/relationships/image" Target="../media/image32.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 Id="rId3" Type="http://schemas.openxmlformats.org/officeDocument/2006/relationships/image" Target="../media/image31.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 Id="rId3" Type="http://schemas.openxmlformats.org/officeDocument/2006/relationships/hyperlink" Target="https://h5p.org/content-types-and-applications" TargetMode="External"/><Relationship Id="rId4" Type="http://schemas.openxmlformats.org/officeDocument/2006/relationships/image" Target="../media/image25.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3" name="Shape 83"/>
        <p:cNvGrpSpPr/>
        <p:nvPr/>
      </p:nvGrpSpPr>
      <p:grpSpPr>
        <a:xfrm>
          <a:off x="0" y="0"/>
          <a:ext cx="0" cy="0"/>
          <a:chOff x="0" y="0"/>
          <a:chExt cx="0" cy="0"/>
        </a:xfrm>
      </p:grpSpPr>
      <p:sp>
        <p:nvSpPr>
          <p:cNvPr id="84" name="Google Shape;84;p3"/>
          <p:cNvSpPr txBox="1"/>
          <p:nvPr>
            <p:ph type="ctrTitle"/>
          </p:nvPr>
        </p:nvSpPr>
        <p:spPr>
          <a:xfrm>
            <a:off x="374726" y="2184268"/>
            <a:ext cx="6914821" cy="1334065"/>
          </a:xfrm>
          <a:prstGeom prst="rect">
            <a:avLst/>
          </a:prstGeom>
          <a:noFill/>
          <a:ln>
            <a:noFill/>
          </a:ln>
        </p:spPr>
        <p:txBody>
          <a:bodyPr anchorCtr="0" anchor="ctr" bIns="45700" lIns="91425" spcFirstLastPara="1" rIns="91425" wrap="square" tIns="45700">
            <a:normAutofit fontScale="90000"/>
          </a:bodyPr>
          <a:lstStyle/>
          <a:p>
            <a:pPr indent="0" lvl="0" marL="0" rtl="0" algn="l">
              <a:lnSpc>
                <a:spcPct val="90000"/>
              </a:lnSpc>
              <a:spcBef>
                <a:spcPts val="0"/>
              </a:spcBef>
              <a:spcAft>
                <a:spcPts val="0"/>
              </a:spcAft>
              <a:buClr>
                <a:schemeClr val="dk1"/>
              </a:buClr>
              <a:buSzPct val="69444"/>
              <a:buFont typeface="Calibri"/>
              <a:buNone/>
            </a:pPr>
            <a:r>
              <a:rPr lang="en-US"/>
              <a:t>WP3: Docententraining voor authentiek en genderinclusief informaticaonderwijs</a:t>
            </a:r>
            <a:endParaRPr/>
          </a:p>
        </p:txBody>
      </p:sp>
      <p:sp>
        <p:nvSpPr>
          <p:cNvPr id="85" name="Google Shape;85;p3"/>
          <p:cNvSpPr txBox="1"/>
          <p:nvPr>
            <p:ph idx="1" type="subTitle"/>
          </p:nvPr>
        </p:nvSpPr>
        <p:spPr>
          <a:xfrm>
            <a:off x="401324" y="3651830"/>
            <a:ext cx="6893057" cy="1292830"/>
          </a:xfrm>
          <a:prstGeom prst="rect">
            <a:avLst/>
          </a:prstGeom>
          <a:noFill/>
          <a:ln>
            <a:noFill/>
          </a:ln>
        </p:spPr>
        <p:txBody>
          <a:bodyPr anchorCtr="0" anchor="ctr" bIns="45700" lIns="91425" spcFirstLastPara="1" rIns="91425" wrap="square" tIns="45700">
            <a:normAutofit/>
          </a:bodyPr>
          <a:lstStyle/>
          <a:p>
            <a:pPr indent="-406400" lvl="0" marL="457200" rtl="0" algn="l">
              <a:lnSpc>
                <a:spcPct val="90000"/>
              </a:lnSpc>
              <a:spcBef>
                <a:spcPts val="1000"/>
              </a:spcBef>
              <a:spcAft>
                <a:spcPts val="0"/>
              </a:spcAft>
              <a:buClr>
                <a:schemeClr val="dk1"/>
              </a:buClr>
              <a:buSzPts val="1600"/>
              <a:buNone/>
            </a:pPr>
            <a:r>
              <a:rPr lang="en-US"/>
              <a:t>TINKER training voor basis onderwijs</a:t>
            </a:r>
            <a:endParaRPr/>
          </a:p>
          <a:p>
            <a:pPr indent="-406400" lvl="0" marL="457200" rtl="0" algn="l">
              <a:lnSpc>
                <a:spcPct val="90000"/>
              </a:lnSpc>
              <a:spcBef>
                <a:spcPts val="1000"/>
              </a:spcBef>
              <a:spcAft>
                <a:spcPts val="0"/>
              </a:spcAft>
              <a:buClr>
                <a:schemeClr val="dk1"/>
              </a:buClr>
              <a:buSzPts val="1600"/>
              <a:buNone/>
            </a:pPr>
            <a:r>
              <a:t/>
            </a:r>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9" name="Shape 149"/>
        <p:cNvGrpSpPr/>
        <p:nvPr/>
      </p:nvGrpSpPr>
      <p:grpSpPr>
        <a:xfrm>
          <a:off x="0" y="0"/>
          <a:ext cx="0" cy="0"/>
          <a:chOff x="0" y="0"/>
          <a:chExt cx="0" cy="0"/>
        </a:xfrm>
      </p:grpSpPr>
      <p:sp>
        <p:nvSpPr>
          <p:cNvPr id="150" name="Google Shape;150;g3501b5cbe11_1_11"/>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lang="en-US"/>
              <a:t>Verkenning van online hulpmiddelen voor informaticaonderwijs</a:t>
            </a:r>
            <a:endParaRPr/>
          </a:p>
        </p:txBody>
      </p:sp>
      <p:sp>
        <p:nvSpPr>
          <p:cNvPr id="151" name="Google Shape;151;g3501b5cbe11_1_11"/>
          <p:cNvSpPr txBox="1"/>
          <p:nvPr>
            <p:ph idx="1" type="body"/>
          </p:nvPr>
        </p:nvSpPr>
        <p:spPr>
          <a:xfrm>
            <a:off x="97971" y="881743"/>
            <a:ext cx="11944500" cy="5870100"/>
          </a:xfrm>
          <a:prstGeom prst="rect">
            <a:avLst/>
          </a:prstGeom>
          <a:noFill/>
          <a:ln>
            <a:noFill/>
          </a:ln>
        </p:spPr>
        <p:txBody>
          <a:bodyPr anchorCtr="0" anchor="t" bIns="45700" lIns="91425" spcFirstLastPara="1" rIns="91425" wrap="square" tIns="45700">
            <a:noAutofit/>
          </a:bodyPr>
          <a:lstStyle/>
          <a:p>
            <a:pPr indent="0" lvl="0" marL="0" rtl="0" algn="l">
              <a:lnSpc>
                <a:spcPct val="115000"/>
              </a:lnSpc>
              <a:spcBef>
                <a:spcPts val="1200"/>
              </a:spcBef>
              <a:spcAft>
                <a:spcPts val="0"/>
              </a:spcAft>
              <a:buSzPts val="2200"/>
              <a:buNone/>
            </a:pPr>
            <a:r>
              <a:rPr b="1" lang="en-US" sz="2400">
                <a:solidFill>
                  <a:srgbClr val="000000"/>
                </a:solidFill>
              </a:rPr>
              <a:t>Wat is Kahoot?</a:t>
            </a:r>
            <a:br>
              <a:rPr b="1" lang="en-US" sz="2400">
                <a:solidFill>
                  <a:srgbClr val="000000"/>
                </a:solidFill>
              </a:rPr>
            </a:br>
            <a:r>
              <a:rPr lang="en-US" sz="2400">
                <a:solidFill>
                  <a:srgbClr val="000000"/>
                </a:solidFill>
              </a:rPr>
              <a:t> Kahoot is een </a:t>
            </a:r>
            <a:r>
              <a:rPr b="1" lang="en-US" sz="2400">
                <a:solidFill>
                  <a:srgbClr val="000000"/>
                </a:solidFill>
              </a:rPr>
              <a:t>game-based leerplatform </a:t>
            </a:r>
            <a:r>
              <a:rPr lang="en-US" sz="2400">
                <a:solidFill>
                  <a:srgbClr val="000000"/>
                </a:solidFill>
              </a:rPr>
              <a:t>waarmee docenten </a:t>
            </a:r>
            <a:r>
              <a:rPr b="1" lang="en-US" sz="2400">
                <a:solidFill>
                  <a:srgbClr val="000000"/>
                </a:solidFill>
              </a:rPr>
              <a:t>live quizzen</a:t>
            </a:r>
            <a:r>
              <a:rPr lang="en-US" sz="2400">
                <a:solidFill>
                  <a:srgbClr val="000000"/>
                </a:solidFill>
              </a:rPr>
              <a:t>, enquêtes en polls kunnen maken en hosten om leren </a:t>
            </a:r>
            <a:r>
              <a:rPr b="1" lang="en-US" sz="2400">
                <a:solidFill>
                  <a:srgbClr val="000000"/>
                </a:solidFill>
              </a:rPr>
              <a:t>leuk, snel en interactief </a:t>
            </a:r>
            <a:r>
              <a:rPr lang="en-US" sz="2400">
                <a:solidFill>
                  <a:srgbClr val="000000"/>
                </a:solidFill>
              </a:rPr>
              <a:t>te maken.</a:t>
            </a:r>
            <a:endParaRPr sz="2400">
              <a:solidFill>
                <a:srgbClr val="000000"/>
              </a:solidFill>
            </a:endParaRPr>
          </a:p>
          <a:p>
            <a:pPr indent="0" lvl="0" marL="0" rtl="0" algn="l">
              <a:lnSpc>
                <a:spcPct val="115000"/>
              </a:lnSpc>
              <a:spcBef>
                <a:spcPts val="1200"/>
              </a:spcBef>
              <a:spcAft>
                <a:spcPts val="0"/>
              </a:spcAft>
              <a:buSzPts val="2200"/>
              <a:buNone/>
            </a:pPr>
            <a:r>
              <a:rPr b="1" lang="en-US" sz="2400">
                <a:solidFill>
                  <a:srgbClr val="000000"/>
                </a:solidFill>
              </a:rPr>
              <a:t>Belangrijkste kenmerken:</a:t>
            </a:r>
            <a:endParaRPr b="1" sz="1800">
              <a:solidFill>
                <a:srgbClr val="000000"/>
              </a:solidFill>
            </a:endParaRPr>
          </a:p>
          <a:p>
            <a:pPr indent="-342900" lvl="0" marL="457200" rtl="0" algn="l">
              <a:lnSpc>
                <a:spcPct val="115000"/>
              </a:lnSpc>
              <a:spcBef>
                <a:spcPts val="1200"/>
              </a:spcBef>
              <a:spcAft>
                <a:spcPts val="0"/>
              </a:spcAft>
              <a:buClr>
                <a:srgbClr val="000000"/>
              </a:buClr>
              <a:buSzPts val="1800"/>
              <a:buChar char="●"/>
            </a:pPr>
            <a:r>
              <a:rPr lang="en-US" sz="1800">
                <a:solidFill>
                  <a:srgbClr val="000000"/>
                </a:solidFill>
              </a:rPr>
              <a:t>🧩 </a:t>
            </a:r>
            <a:r>
              <a:rPr b="1" lang="en-US" sz="1800">
                <a:solidFill>
                  <a:srgbClr val="000000"/>
                </a:solidFill>
              </a:rPr>
              <a:t>Meerdere vraagtypes </a:t>
            </a:r>
            <a:r>
              <a:rPr lang="en-US" sz="1800">
                <a:solidFill>
                  <a:srgbClr val="000000"/>
                </a:solidFill>
              </a:rPr>
              <a:t>- Meerkeuze, waar/onwaar, puzzels</a:t>
            </a:r>
            <a:endParaRPr sz="1800">
              <a:solidFill>
                <a:srgbClr val="000000"/>
              </a:solidFill>
            </a:endParaRPr>
          </a:p>
          <a:p>
            <a:pPr indent="-342900" lvl="0" marL="457200" rtl="0" algn="l">
              <a:lnSpc>
                <a:spcPct val="115000"/>
              </a:lnSpc>
              <a:spcBef>
                <a:spcPts val="0"/>
              </a:spcBef>
              <a:spcAft>
                <a:spcPts val="0"/>
              </a:spcAft>
              <a:buClr>
                <a:srgbClr val="000000"/>
              </a:buClr>
              <a:buSzPts val="1800"/>
              <a:buChar char="●"/>
            </a:pPr>
            <a:r>
              <a:rPr lang="en-US" sz="1800">
                <a:solidFill>
                  <a:srgbClr val="000000"/>
                </a:solidFill>
              </a:rPr>
              <a:t>🌍 </a:t>
            </a:r>
            <a:r>
              <a:rPr b="1" lang="en-US" sz="1800">
                <a:solidFill>
                  <a:srgbClr val="000000"/>
                </a:solidFill>
              </a:rPr>
              <a:t>Live of op eigen tempo </a:t>
            </a:r>
            <a:r>
              <a:rPr lang="en-US" sz="1800">
                <a:solidFill>
                  <a:srgbClr val="000000"/>
                </a:solidFill>
              </a:rPr>
              <a:t>- spelen in de klas of toewijzen als huiswerk</a:t>
            </a:r>
            <a:endParaRPr sz="1800">
              <a:solidFill>
                <a:srgbClr val="000000"/>
              </a:solidFill>
            </a:endParaRPr>
          </a:p>
          <a:p>
            <a:pPr indent="-342900" lvl="0" marL="457200" rtl="0" algn="l">
              <a:lnSpc>
                <a:spcPct val="115000"/>
              </a:lnSpc>
              <a:spcBef>
                <a:spcPts val="0"/>
              </a:spcBef>
              <a:spcAft>
                <a:spcPts val="0"/>
              </a:spcAft>
              <a:buClr>
                <a:srgbClr val="000000"/>
              </a:buClr>
              <a:buSzPts val="1800"/>
              <a:buChar char="●"/>
            </a:pPr>
            <a:r>
              <a:rPr lang="en-US" sz="1800">
                <a:solidFill>
                  <a:srgbClr val="000000"/>
                </a:solidFill>
              </a:rPr>
              <a:t>📈 </a:t>
            </a:r>
            <a:r>
              <a:rPr b="1" lang="en-US" sz="1800">
                <a:solidFill>
                  <a:srgbClr val="000000"/>
                </a:solidFill>
              </a:rPr>
              <a:t>Directe feedback en scores </a:t>
            </a:r>
            <a:r>
              <a:rPr lang="en-US" sz="1800">
                <a:solidFill>
                  <a:srgbClr val="000000"/>
                </a:solidFill>
              </a:rPr>
              <a:t>- Volg de voortgang in realtime</a:t>
            </a:r>
            <a:endParaRPr sz="1800">
              <a:solidFill>
                <a:srgbClr val="000000"/>
              </a:solidFill>
            </a:endParaRPr>
          </a:p>
          <a:p>
            <a:pPr indent="-342900" lvl="0" marL="457200" rtl="0" algn="l">
              <a:lnSpc>
                <a:spcPct val="115000"/>
              </a:lnSpc>
              <a:spcBef>
                <a:spcPts val="0"/>
              </a:spcBef>
              <a:spcAft>
                <a:spcPts val="0"/>
              </a:spcAft>
              <a:buClr>
                <a:srgbClr val="000000"/>
              </a:buClr>
              <a:buSzPts val="1800"/>
              <a:buChar char="●"/>
            </a:pPr>
            <a:r>
              <a:rPr lang="en-US" sz="1800">
                <a:solidFill>
                  <a:srgbClr val="000000"/>
                </a:solidFill>
              </a:rPr>
              <a:t>👥 S</a:t>
            </a:r>
            <a:r>
              <a:rPr b="1" lang="en-US" sz="1800">
                <a:solidFill>
                  <a:srgbClr val="000000"/>
                </a:solidFill>
              </a:rPr>
              <a:t>amen spelen </a:t>
            </a:r>
            <a:r>
              <a:rPr lang="en-US" sz="1800">
                <a:solidFill>
                  <a:srgbClr val="000000"/>
                </a:solidFill>
              </a:rPr>
              <a:t>- Teammodus bevordert samen leren</a:t>
            </a:r>
            <a:endParaRPr sz="1800">
              <a:solidFill>
                <a:srgbClr val="000000"/>
              </a:solidFill>
            </a:endParaRPr>
          </a:p>
          <a:p>
            <a:pPr indent="0" lvl="0" marL="0" rtl="0" algn="l">
              <a:lnSpc>
                <a:spcPct val="115000"/>
              </a:lnSpc>
              <a:spcBef>
                <a:spcPts val="1200"/>
              </a:spcBef>
              <a:spcAft>
                <a:spcPts val="0"/>
              </a:spcAft>
              <a:buSzPts val="2200"/>
              <a:buNone/>
            </a:pPr>
            <a:r>
              <a:rPr b="1" lang="en-US" sz="2400">
                <a:solidFill>
                  <a:srgbClr val="000000"/>
                </a:solidFill>
              </a:rPr>
              <a:t>Waarom Kahoot gebruiken in de klas?</a:t>
            </a:r>
            <a:br>
              <a:rPr b="1" lang="en-US" sz="2400">
                <a:solidFill>
                  <a:srgbClr val="000000"/>
                </a:solidFill>
              </a:rPr>
            </a:br>
            <a:r>
              <a:rPr lang="en-US">
                <a:solidFill>
                  <a:srgbClr val="000000"/>
                </a:solidFill>
              </a:rPr>
              <a:t> ✅ Stimuleert deelname en motivatie</a:t>
            </a:r>
            <a:br>
              <a:rPr lang="en-US">
                <a:solidFill>
                  <a:srgbClr val="000000"/>
                </a:solidFill>
              </a:rPr>
            </a:br>
            <a:r>
              <a:rPr lang="en-US">
                <a:solidFill>
                  <a:srgbClr val="000000"/>
                </a:solidFill>
              </a:rPr>
              <a:t> ✅ Versterkt sleutelbegrippen door gamification</a:t>
            </a:r>
            <a:br>
              <a:rPr lang="en-US">
                <a:solidFill>
                  <a:srgbClr val="000000"/>
                </a:solidFill>
              </a:rPr>
            </a:br>
            <a:r>
              <a:rPr lang="en-US">
                <a:solidFill>
                  <a:srgbClr val="000000"/>
                </a:solidFill>
              </a:rPr>
              <a:t> ✅ Eenvoudig te gebruiken met elk apparaat</a:t>
            </a:r>
            <a:br>
              <a:rPr lang="en-US">
                <a:solidFill>
                  <a:srgbClr val="000000"/>
                </a:solidFill>
              </a:rPr>
            </a:br>
            <a:r>
              <a:rPr lang="en-US">
                <a:solidFill>
                  <a:srgbClr val="000000"/>
                </a:solidFill>
              </a:rPr>
              <a:t> ✅ Real-time inzichten voor formatieve beoordeling</a:t>
            </a:r>
            <a:endParaRPr>
              <a:solidFill>
                <a:srgbClr val="000000"/>
              </a:solidFill>
            </a:endParaRPr>
          </a:p>
          <a:p>
            <a:pPr indent="0" lvl="0" marL="0" rtl="0" algn="l">
              <a:lnSpc>
                <a:spcPct val="115000"/>
              </a:lnSpc>
              <a:spcBef>
                <a:spcPts val="1200"/>
              </a:spcBef>
              <a:spcAft>
                <a:spcPts val="0"/>
              </a:spcAft>
              <a:buSzPts val="2200"/>
              <a:buNone/>
            </a:pPr>
            <a:r>
              <a:rPr lang="en-US" sz="2400" u="sng">
                <a:solidFill>
                  <a:schemeClr val="hlink"/>
                </a:solidFill>
                <a:hlinkClick r:id="rId3"/>
              </a:rPr>
              <a:t>https://kahoot.com</a:t>
            </a:r>
            <a:endParaRPr sz="2400">
              <a:solidFill>
                <a:srgbClr val="000000"/>
              </a:solidFill>
            </a:endParaRPr>
          </a:p>
          <a:p>
            <a:pPr indent="0" lvl="0" marL="0" rtl="0" algn="l">
              <a:lnSpc>
                <a:spcPct val="115000"/>
              </a:lnSpc>
              <a:spcBef>
                <a:spcPts val="1200"/>
              </a:spcBef>
              <a:spcAft>
                <a:spcPts val="0"/>
              </a:spcAft>
              <a:buSzPts val="2200"/>
              <a:buNone/>
            </a:pPr>
            <a:r>
              <a:t/>
            </a:r>
            <a:endParaRPr sz="2400">
              <a:solidFill>
                <a:srgbClr val="000000"/>
              </a:solidFill>
            </a:endParaRPr>
          </a:p>
          <a:p>
            <a:pPr indent="0" lvl="0" marL="0" marR="0" rtl="0" algn="l">
              <a:lnSpc>
                <a:spcPct val="90000"/>
              </a:lnSpc>
              <a:spcBef>
                <a:spcPts val="1200"/>
              </a:spcBef>
              <a:spcAft>
                <a:spcPts val="0"/>
              </a:spcAft>
              <a:buSzPts val="2200"/>
              <a:buNone/>
            </a:pPr>
            <a:r>
              <a:t/>
            </a:r>
            <a:endParaRPr b="1" sz="2400"/>
          </a:p>
          <a:p>
            <a:pPr indent="0" lvl="0" marL="0" marR="0" rtl="0" algn="l">
              <a:lnSpc>
                <a:spcPct val="90000"/>
              </a:lnSpc>
              <a:spcBef>
                <a:spcPts val="1000"/>
              </a:spcBef>
              <a:spcAft>
                <a:spcPts val="0"/>
              </a:spcAft>
              <a:buSzPts val="2200"/>
              <a:buNone/>
            </a:pPr>
            <a:r>
              <a:t/>
            </a:r>
            <a:endParaRPr b="1" sz="2400"/>
          </a:p>
        </p:txBody>
      </p:sp>
      <p:pic>
        <p:nvPicPr>
          <p:cNvPr id="152" name="Google Shape;152;g3501b5cbe11_1_11"/>
          <p:cNvPicPr preferRelativeResize="0"/>
          <p:nvPr/>
        </p:nvPicPr>
        <p:blipFill rotWithShape="1">
          <a:blip r:embed="rId4">
            <a:alphaModFix/>
          </a:blip>
          <a:srcRect b="0" l="0" r="0" t="0"/>
          <a:stretch/>
        </p:blipFill>
        <p:spPr>
          <a:xfrm>
            <a:off x="7396700" y="2731025"/>
            <a:ext cx="3860549" cy="2171551"/>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7" name="Shape 157"/>
        <p:cNvGrpSpPr/>
        <p:nvPr/>
      </p:nvGrpSpPr>
      <p:grpSpPr>
        <a:xfrm>
          <a:off x="0" y="0"/>
          <a:ext cx="0" cy="0"/>
          <a:chOff x="0" y="0"/>
          <a:chExt cx="0" cy="0"/>
        </a:xfrm>
      </p:grpSpPr>
      <p:sp>
        <p:nvSpPr>
          <p:cNvPr id="158" name="Google Shape;158;g3501b5cbe11_1_20"/>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lang="en-US"/>
              <a:t>Onderzoek naar online hulpmiddelen voor informaticaonderwijs</a:t>
            </a:r>
            <a:endParaRPr/>
          </a:p>
        </p:txBody>
      </p:sp>
      <p:sp>
        <p:nvSpPr>
          <p:cNvPr id="159" name="Google Shape;159;g3501b5cbe11_1_20"/>
          <p:cNvSpPr txBox="1"/>
          <p:nvPr>
            <p:ph idx="1" type="body"/>
          </p:nvPr>
        </p:nvSpPr>
        <p:spPr>
          <a:xfrm>
            <a:off x="97971" y="881743"/>
            <a:ext cx="11944500" cy="5870100"/>
          </a:xfrm>
          <a:prstGeom prst="rect">
            <a:avLst/>
          </a:prstGeom>
          <a:noFill/>
          <a:ln>
            <a:noFill/>
          </a:ln>
        </p:spPr>
        <p:txBody>
          <a:bodyPr anchorCtr="0" anchor="t" bIns="45700" lIns="91425" spcFirstLastPara="1" rIns="91425" wrap="square" tIns="45700">
            <a:noAutofit/>
          </a:bodyPr>
          <a:lstStyle/>
          <a:p>
            <a:pPr indent="0" lvl="0" marL="0" rtl="0" algn="l">
              <a:lnSpc>
                <a:spcPct val="115000"/>
              </a:lnSpc>
              <a:spcBef>
                <a:spcPts val="1200"/>
              </a:spcBef>
              <a:spcAft>
                <a:spcPts val="0"/>
              </a:spcAft>
              <a:buSzPts val="2200"/>
              <a:buNone/>
            </a:pPr>
            <a:r>
              <a:rPr b="1" lang="en-US" sz="2400">
                <a:solidFill>
                  <a:srgbClr val="000000"/>
                </a:solidFill>
              </a:rPr>
              <a:t>Wat zijn coderingsspellen?</a:t>
            </a:r>
            <a:br>
              <a:rPr b="1" lang="en-US" sz="2400">
                <a:solidFill>
                  <a:srgbClr val="000000"/>
                </a:solidFill>
              </a:rPr>
            </a:br>
            <a:r>
              <a:rPr lang="en-US" sz="2400">
                <a:solidFill>
                  <a:srgbClr val="000000"/>
                </a:solidFill>
              </a:rPr>
              <a:t> Coderingsspellen zoals </a:t>
            </a:r>
            <a:r>
              <a:rPr b="1" lang="en-US" sz="2400">
                <a:solidFill>
                  <a:srgbClr val="000000"/>
                </a:solidFill>
              </a:rPr>
              <a:t>CodeCombat</a:t>
            </a:r>
            <a:r>
              <a:rPr lang="en-US" sz="2400">
                <a:solidFill>
                  <a:srgbClr val="000000"/>
                </a:solidFill>
              </a:rPr>
              <a:t>, </a:t>
            </a:r>
            <a:r>
              <a:rPr b="1" lang="en-US" sz="2400">
                <a:solidFill>
                  <a:srgbClr val="000000"/>
                </a:solidFill>
              </a:rPr>
              <a:t>Scratch </a:t>
            </a:r>
            <a:r>
              <a:rPr lang="en-US" sz="2400">
                <a:solidFill>
                  <a:srgbClr val="000000"/>
                </a:solidFill>
              </a:rPr>
              <a:t>of </a:t>
            </a:r>
            <a:r>
              <a:rPr b="1" lang="en-US" sz="2400">
                <a:solidFill>
                  <a:srgbClr val="000000"/>
                </a:solidFill>
              </a:rPr>
              <a:t>Tynker </a:t>
            </a:r>
            <a:r>
              <a:rPr lang="en-US" sz="2400">
                <a:solidFill>
                  <a:srgbClr val="000000"/>
                </a:solidFill>
              </a:rPr>
              <a:t>leren programmeerconcepten door middel van </a:t>
            </a:r>
            <a:r>
              <a:rPr b="1" lang="en-US" sz="2400">
                <a:solidFill>
                  <a:srgbClr val="000000"/>
                </a:solidFill>
              </a:rPr>
              <a:t>interactieve, spelgebaseerde omgevingen </a:t>
            </a:r>
            <a:r>
              <a:rPr lang="en-US" sz="2400">
                <a:solidFill>
                  <a:srgbClr val="000000"/>
                </a:solidFill>
              </a:rPr>
              <a:t>die leren coderen leuk en boeiend maken.</a:t>
            </a:r>
            <a:endParaRPr sz="2400">
              <a:solidFill>
                <a:srgbClr val="000000"/>
              </a:solidFill>
            </a:endParaRPr>
          </a:p>
          <a:p>
            <a:pPr indent="0" lvl="0" marL="0" rtl="0" algn="l">
              <a:lnSpc>
                <a:spcPct val="115000"/>
              </a:lnSpc>
              <a:spcBef>
                <a:spcPts val="1200"/>
              </a:spcBef>
              <a:spcAft>
                <a:spcPts val="0"/>
              </a:spcAft>
              <a:buSzPts val="2200"/>
              <a:buNone/>
            </a:pPr>
            <a:r>
              <a:rPr b="1" lang="en-US" sz="2400">
                <a:solidFill>
                  <a:srgbClr val="000000"/>
                </a:solidFill>
              </a:rPr>
              <a:t>Belangrijkste kenmerken:</a:t>
            </a:r>
            <a:endParaRPr b="1" sz="1800">
              <a:solidFill>
                <a:srgbClr val="000000"/>
              </a:solidFill>
            </a:endParaRPr>
          </a:p>
          <a:p>
            <a:pPr indent="-342900" lvl="0" marL="457200" rtl="0" algn="l">
              <a:lnSpc>
                <a:spcPct val="115000"/>
              </a:lnSpc>
              <a:spcBef>
                <a:spcPts val="1200"/>
              </a:spcBef>
              <a:spcAft>
                <a:spcPts val="0"/>
              </a:spcAft>
              <a:buClr>
                <a:srgbClr val="000000"/>
              </a:buClr>
              <a:buSzPts val="1800"/>
              <a:buChar char="●"/>
            </a:pPr>
            <a:r>
              <a:rPr lang="en-US" sz="1800">
                <a:solidFill>
                  <a:srgbClr val="000000"/>
                </a:solidFill>
              </a:rPr>
              <a:t>👾 S</a:t>
            </a:r>
            <a:r>
              <a:rPr b="1" lang="en-US" sz="1800">
                <a:solidFill>
                  <a:srgbClr val="000000"/>
                </a:solidFill>
              </a:rPr>
              <a:t>pelmechanismen </a:t>
            </a:r>
            <a:r>
              <a:rPr lang="en-US" sz="1800">
                <a:solidFill>
                  <a:srgbClr val="000000"/>
                </a:solidFill>
              </a:rPr>
              <a:t>- Leerlingen schrijven echte code om spelniveaus te voltooien</a:t>
            </a:r>
            <a:endParaRPr sz="1800">
              <a:solidFill>
                <a:srgbClr val="000000"/>
              </a:solidFill>
            </a:endParaRPr>
          </a:p>
          <a:p>
            <a:pPr indent="-342900" lvl="0" marL="457200" rtl="0" algn="l">
              <a:lnSpc>
                <a:spcPct val="115000"/>
              </a:lnSpc>
              <a:spcBef>
                <a:spcPts val="0"/>
              </a:spcBef>
              <a:spcAft>
                <a:spcPts val="0"/>
              </a:spcAft>
              <a:buClr>
                <a:srgbClr val="000000"/>
              </a:buClr>
              <a:buSzPts val="1800"/>
              <a:buChar char="●"/>
            </a:pPr>
            <a:r>
              <a:rPr b="1" lang="en-US" sz="1800">
                <a:solidFill>
                  <a:srgbClr val="000000"/>
                </a:solidFill>
              </a:rPr>
              <a:t>🧠 Ondersteunt meerdere talen </a:t>
            </a:r>
            <a:r>
              <a:rPr lang="en-US" sz="1800">
                <a:solidFill>
                  <a:srgbClr val="000000"/>
                </a:solidFill>
              </a:rPr>
              <a:t>- Python, JavaScript, Blockly, enz.</a:t>
            </a:r>
            <a:endParaRPr sz="1800">
              <a:solidFill>
                <a:srgbClr val="000000"/>
              </a:solidFill>
            </a:endParaRPr>
          </a:p>
          <a:p>
            <a:pPr indent="-342900" lvl="0" marL="457200" rtl="0" algn="l">
              <a:lnSpc>
                <a:spcPct val="115000"/>
              </a:lnSpc>
              <a:spcBef>
                <a:spcPts val="0"/>
              </a:spcBef>
              <a:spcAft>
                <a:spcPts val="0"/>
              </a:spcAft>
              <a:buClr>
                <a:srgbClr val="000000"/>
              </a:buClr>
              <a:buSzPts val="1800"/>
              <a:buChar char="●"/>
            </a:pPr>
            <a:r>
              <a:rPr lang="en-US" sz="1800">
                <a:solidFill>
                  <a:srgbClr val="000000"/>
                </a:solidFill>
              </a:rPr>
              <a:t>🛠️ </a:t>
            </a:r>
            <a:r>
              <a:rPr b="1" lang="en-US" sz="1800">
                <a:solidFill>
                  <a:srgbClr val="000000"/>
                </a:solidFill>
              </a:rPr>
              <a:t>Probleemoplossende uitdagingen </a:t>
            </a:r>
            <a:r>
              <a:rPr lang="en-US" sz="1800">
                <a:solidFill>
                  <a:srgbClr val="000000"/>
                </a:solidFill>
              </a:rPr>
              <a:t>- Bouw logisch denken op door middel van puzzels</a:t>
            </a:r>
            <a:endParaRPr sz="1800">
              <a:solidFill>
                <a:srgbClr val="000000"/>
              </a:solidFill>
            </a:endParaRPr>
          </a:p>
          <a:p>
            <a:pPr indent="-342900" lvl="0" marL="457200" rtl="0" algn="l">
              <a:lnSpc>
                <a:spcPct val="115000"/>
              </a:lnSpc>
              <a:spcBef>
                <a:spcPts val="0"/>
              </a:spcBef>
              <a:spcAft>
                <a:spcPts val="0"/>
              </a:spcAft>
              <a:buClr>
                <a:srgbClr val="000000"/>
              </a:buClr>
              <a:buSzPts val="1800"/>
              <a:buChar char="●"/>
            </a:pPr>
            <a:r>
              <a:rPr b="1" lang="en-US" sz="1800">
                <a:solidFill>
                  <a:srgbClr val="000000"/>
                </a:solidFill>
              </a:rPr>
              <a:t>Voortgang bijhouden </a:t>
            </a:r>
            <a:r>
              <a:rPr lang="en-US" sz="1800">
                <a:solidFill>
                  <a:srgbClr val="000000"/>
                </a:solidFill>
              </a:rPr>
              <a:t>- Groei en vaardigheden van leerlingen bekijken</a:t>
            </a:r>
            <a:endParaRPr sz="1800">
              <a:solidFill>
                <a:srgbClr val="000000"/>
              </a:solidFill>
            </a:endParaRPr>
          </a:p>
          <a:p>
            <a:pPr indent="0" lvl="0" marL="0" rtl="0" algn="l">
              <a:lnSpc>
                <a:spcPct val="115000"/>
              </a:lnSpc>
              <a:spcBef>
                <a:spcPts val="1200"/>
              </a:spcBef>
              <a:spcAft>
                <a:spcPts val="0"/>
              </a:spcAft>
              <a:buSzPts val="2200"/>
              <a:buNone/>
            </a:pPr>
            <a:r>
              <a:rPr b="1" lang="en-US" sz="2400">
                <a:solidFill>
                  <a:srgbClr val="000000"/>
                </a:solidFill>
              </a:rPr>
              <a:t>Waarom coderingsgames gebruiken in het onderwijs?</a:t>
            </a:r>
            <a:br>
              <a:rPr b="1" lang="en-US" sz="1800">
                <a:solidFill>
                  <a:srgbClr val="000000"/>
                </a:solidFill>
              </a:rPr>
            </a:br>
            <a:r>
              <a:rPr lang="en-US" sz="1800">
                <a:solidFill>
                  <a:srgbClr val="000000"/>
                </a:solidFill>
              </a:rPr>
              <a:t> ✅ Maakt coderen toegankelijk en leuk</a:t>
            </a:r>
            <a:br>
              <a:rPr lang="en-US" sz="1800">
                <a:solidFill>
                  <a:srgbClr val="000000"/>
                </a:solidFill>
              </a:rPr>
            </a:br>
            <a:r>
              <a:rPr lang="en-US" sz="1800">
                <a:solidFill>
                  <a:srgbClr val="000000"/>
                </a:solidFill>
              </a:rPr>
              <a:t> ✅ Stimuleert experimenteren en creativiteit</a:t>
            </a:r>
            <a:br>
              <a:rPr lang="en-US" sz="1800">
                <a:solidFill>
                  <a:srgbClr val="000000"/>
                </a:solidFill>
              </a:rPr>
            </a:br>
            <a:r>
              <a:rPr lang="en-US" sz="1800">
                <a:solidFill>
                  <a:srgbClr val="000000"/>
                </a:solidFill>
              </a:rPr>
              <a:t> ✅ Bouwt computational thinking en veerkracht op</a:t>
            </a:r>
            <a:br>
              <a:rPr lang="en-US" sz="1800">
                <a:solidFill>
                  <a:srgbClr val="000000"/>
                </a:solidFill>
              </a:rPr>
            </a:br>
            <a:r>
              <a:rPr lang="en-US" sz="1800">
                <a:solidFill>
                  <a:srgbClr val="000000"/>
                </a:solidFill>
              </a:rPr>
              <a:t> Zeer geschikt voor individueel of groepswerk</a:t>
            </a:r>
            <a:endParaRPr sz="1800">
              <a:solidFill>
                <a:srgbClr val="000000"/>
              </a:solidFill>
            </a:endParaRPr>
          </a:p>
          <a:p>
            <a:pPr indent="0" lvl="0" marL="0" marR="0" rtl="0" algn="l">
              <a:lnSpc>
                <a:spcPct val="90000"/>
              </a:lnSpc>
              <a:spcBef>
                <a:spcPts val="1200"/>
              </a:spcBef>
              <a:spcAft>
                <a:spcPts val="0"/>
              </a:spcAft>
              <a:buSzPts val="2200"/>
              <a:buNone/>
            </a:pPr>
            <a:r>
              <a:rPr b="1" lang="en-US" sz="2400" u="sng">
                <a:solidFill>
                  <a:schemeClr val="hlink"/>
                </a:solidFill>
                <a:hlinkClick r:id="rId3"/>
              </a:rPr>
              <a:t>https://codecombat.com</a:t>
            </a:r>
            <a:endParaRPr b="1" sz="2400"/>
          </a:p>
          <a:p>
            <a:pPr indent="0" lvl="0" marL="0" marR="0" rtl="0" algn="l">
              <a:lnSpc>
                <a:spcPct val="90000"/>
              </a:lnSpc>
              <a:spcBef>
                <a:spcPts val="1000"/>
              </a:spcBef>
              <a:spcAft>
                <a:spcPts val="0"/>
              </a:spcAft>
              <a:buSzPts val="2200"/>
              <a:buNone/>
            </a:pPr>
            <a:r>
              <a:t/>
            </a:r>
            <a:endParaRPr b="1" sz="2400"/>
          </a:p>
        </p:txBody>
      </p:sp>
      <p:pic>
        <p:nvPicPr>
          <p:cNvPr id="160" name="Google Shape;160;g3501b5cbe11_1_20"/>
          <p:cNvPicPr preferRelativeResize="0"/>
          <p:nvPr/>
        </p:nvPicPr>
        <p:blipFill rotWithShape="1">
          <a:blip r:embed="rId4">
            <a:alphaModFix/>
          </a:blip>
          <a:srcRect b="0" l="0" r="0" t="0"/>
          <a:stretch/>
        </p:blipFill>
        <p:spPr>
          <a:xfrm>
            <a:off x="8494775" y="2771302"/>
            <a:ext cx="2694525" cy="2694525"/>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5" name="Shape 165"/>
        <p:cNvGrpSpPr/>
        <p:nvPr/>
      </p:nvGrpSpPr>
      <p:grpSpPr>
        <a:xfrm>
          <a:off x="0" y="0"/>
          <a:ext cx="0" cy="0"/>
          <a:chOff x="0" y="0"/>
          <a:chExt cx="0" cy="0"/>
        </a:xfrm>
      </p:grpSpPr>
      <p:sp>
        <p:nvSpPr>
          <p:cNvPr id="166" name="Google Shape;166;g3441028e5a5_0_36"/>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lang="en-US"/>
              <a:t>Het verkennen van online hulpmiddelen voor informaticaonderwijs</a:t>
            </a:r>
            <a:endParaRPr/>
          </a:p>
        </p:txBody>
      </p:sp>
      <p:sp>
        <p:nvSpPr>
          <p:cNvPr id="167" name="Google Shape;167;g3441028e5a5_0_36"/>
          <p:cNvSpPr txBox="1"/>
          <p:nvPr>
            <p:ph idx="1" type="body"/>
          </p:nvPr>
        </p:nvSpPr>
        <p:spPr>
          <a:xfrm>
            <a:off x="97971" y="881743"/>
            <a:ext cx="11944500" cy="5870100"/>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1000"/>
              </a:spcBef>
              <a:spcAft>
                <a:spcPts val="0"/>
              </a:spcAft>
              <a:buSzPts val="2200"/>
              <a:buNone/>
            </a:pPr>
            <a:r>
              <a:t/>
            </a:r>
            <a:endParaRPr sz="3800"/>
          </a:p>
          <a:p>
            <a:pPr indent="0" lvl="0" marL="457200" rtl="0" algn="l">
              <a:lnSpc>
                <a:spcPct val="90000"/>
              </a:lnSpc>
              <a:spcBef>
                <a:spcPts val="1000"/>
              </a:spcBef>
              <a:spcAft>
                <a:spcPts val="0"/>
              </a:spcAft>
              <a:buSzPts val="2200"/>
              <a:buNone/>
            </a:pPr>
            <a:r>
              <a:rPr b="1" lang="en-US" sz="3800"/>
              <a:t>Bespreek </a:t>
            </a:r>
            <a:r>
              <a:rPr lang="en-US" sz="3800"/>
              <a:t>hoe elk hulpmiddel ondersteunt: </a:t>
            </a:r>
            <a:endParaRPr sz="3800"/>
          </a:p>
          <a:p>
            <a:pPr indent="-469900" lvl="2" marL="1371600" marR="0" rtl="0" algn="l">
              <a:lnSpc>
                <a:spcPct val="90000"/>
              </a:lnSpc>
              <a:spcBef>
                <a:spcPts val="1000"/>
              </a:spcBef>
              <a:spcAft>
                <a:spcPts val="0"/>
              </a:spcAft>
              <a:buSzPts val="3800"/>
              <a:buChar char="•"/>
            </a:pPr>
            <a:r>
              <a:rPr b="1" lang="en-US" sz="3800"/>
              <a:t>Betrokkenheid</a:t>
            </a:r>
            <a:endParaRPr b="1" sz="3800"/>
          </a:p>
          <a:p>
            <a:pPr indent="-469900" lvl="2" marL="1371600" marR="0" rtl="0" algn="l">
              <a:lnSpc>
                <a:spcPct val="90000"/>
              </a:lnSpc>
              <a:spcBef>
                <a:spcPts val="0"/>
              </a:spcBef>
              <a:spcAft>
                <a:spcPts val="0"/>
              </a:spcAft>
              <a:buSzPts val="3800"/>
              <a:buChar char="•"/>
            </a:pPr>
            <a:r>
              <a:rPr b="1" lang="en-US" sz="3800"/>
              <a:t>Creativiteit</a:t>
            </a:r>
            <a:endParaRPr b="1" sz="3800"/>
          </a:p>
          <a:p>
            <a:pPr indent="-469900" lvl="2" marL="1371600" marR="0" rtl="0" algn="l">
              <a:lnSpc>
                <a:spcPct val="90000"/>
              </a:lnSpc>
              <a:spcBef>
                <a:spcPts val="0"/>
              </a:spcBef>
              <a:spcAft>
                <a:spcPts val="0"/>
              </a:spcAft>
              <a:buSzPts val="3800"/>
              <a:buChar char="•"/>
            </a:pPr>
            <a:r>
              <a:rPr b="1" lang="en-US" sz="3800"/>
              <a:t>Beoordeling</a:t>
            </a:r>
            <a:endParaRPr sz="3800"/>
          </a:p>
          <a:p>
            <a:pPr indent="0" lvl="0" marL="0" marR="0" rtl="0" algn="l">
              <a:lnSpc>
                <a:spcPct val="90000"/>
              </a:lnSpc>
              <a:spcBef>
                <a:spcPts val="1000"/>
              </a:spcBef>
              <a:spcAft>
                <a:spcPts val="0"/>
              </a:spcAft>
              <a:buSzPts val="2200"/>
              <a:buNone/>
            </a:pPr>
            <a:r>
              <a:t/>
            </a:r>
            <a:endParaRPr sz="3800"/>
          </a:p>
          <a:p>
            <a:pPr indent="0" lvl="0" marL="0" marR="0" rtl="0" algn="ctr">
              <a:lnSpc>
                <a:spcPct val="90000"/>
              </a:lnSpc>
              <a:spcBef>
                <a:spcPts val="1000"/>
              </a:spcBef>
              <a:spcAft>
                <a:spcPts val="0"/>
              </a:spcAft>
              <a:buSzPts val="2200"/>
              <a:buNone/>
            </a:pPr>
            <a:r>
              <a:rPr b="1" lang="en-US" sz="3800"/>
              <a:t>Welke tool vind je het meest nuttig voor de klas?</a:t>
            </a:r>
            <a:endParaRPr b="1" sz="3800"/>
          </a:p>
          <a:p>
            <a:pPr indent="0" lvl="0" marL="0" marR="0" rtl="0" algn="ctr">
              <a:lnSpc>
                <a:spcPct val="90000"/>
              </a:lnSpc>
              <a:spcBef>
                <a:spcPts val="1000"/>
              </a:spcBef>
              <a:spcAft>
                <a:spcPts val="0"/>
              </a:spcAft>
              <a:buSzPts val="2200"/>
              <a:buNone/>
            </a:pPr>
            <a:r>
              <a:rPr lang="en-US" sz="3800"/>
              <a:t>(Voeg je input toe aan de discussiedraad)</a:t>
            </a:r>
            <a:endParaRPr sz="3800"/>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2" name="Shape 172"/>
        <p:cNvGrpSpPr/>
        <p:nvPr/>
      </p:nvGrpSpPr>
      <p:grpSpPr>
        <a:xfrm>
          <a:off x="0" y="0"/>
          <a:ext cx="0" cy="0"/>
          <a:chOff x="0" y="0"/>
          <a:chExt cx="0" cy="0"/>
        </a:xfrm>
      </p:grpSpPr>
      <p:sp>
        <p:nvSpPr>
          <p:cNvPr id="173" name="Google Shape;173;g3408979d82a_0_3"/>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lang="en-US" sz="3300"/>
              <a:t>Een quiz ontwerpen met een online tool (</a:t>
            </a:r>
            <a:r>
              <a:rPr b="1" lang="en-US" sz="2600">
                <a:solidFill>
                  <a:srgbClr val="FFFFFF"/>
                </a:solidFill>
              </a:rPr>
              <a:t>sjabloon voor het maken van een quiz)</a:t>
            </a:r>
            <a:endParaRPr sz="3300">
              <a:solidFill>
                <a:srgbClr val="FFFFFF"/>
              </a:solidFill>
            </a:endParaRPr>
          </a:p>
        </p:txBody>
      </p:sp>
      <p:sp>
        <p:nvSpPr>
          <p:cNvPr id="174" name="Google Shape;174;g3408979d82a_0_3"/>
          <p:cNvSpPr txBox="1"/>
          <p:nvPr/>
        </p:nvSpPr>
        <p:spPr>
          <a:xfrm>
            <a:off x="340350" y="947800"/>
            <a:ext cx="11644800" cy="5714700"/>
          </a:xfrm>
          <a:prstGeom prst="rect">
            <a:avLst/>
          </a:prstGeom>
          <a:noFill/>
          <a:ln>
            <a:noFill/>
          </a:ln>
        </p:spPr>
        <p:txBody>
          <a:bodyPr anchorCtr="0" anchor="t" bIns="91425" lIns="91425" spcFirstLastPara="1" rIns="91425" wrap="square" tIns="91425">
            <a:spAutoFit/>
          </a:bodyPr>
          <a:lstStyle/>
          <a:p>
            <a:pPr indent="0" lvl="0" marL="0" marR="0" rtl="0" algn="l">
              <a:lnSpc>
                <a:spcPct val="115000"/>
              </a:lnSpc>
              <a:spcBef>
                <a:spcPts val="1800"/>
              </a:spcBef>
              <a:spcAft>
                <a:spcPts val="0"/>
              </a:spcAft>
              <a:buClr>
                <a:srgbClr val="000000"/>
              </a:buClr>
              <a:buSzPts val="2400"/>
              <a:buFont typeface="Arial"/>
              <a:buNone/>
            </a:pPr>
            <a:r>
              <a:rPr b="1" i="0" lang="en-US" sz="2400" u="none" cap="none" strike="noStrike">
                <a:solidFill>
                  <a:srgbClr val="000000"/>
                </a:solidFill>
                <a:latin typeface="Calibri"/>
                <a:ea typeface="Calibri"/>
                <a:cs typeface="Calibri"/>
                <a:sym typeface="Calibri"/>
              </a:rPr>
              <a:t>Titel van de test:</a:t>
            </a:r>
            <a:endParaRPr b="1" i="0" sz="2400" u="none" cap="none" strike="noStrike">
              <a:solidFill>
                <a:srgbClr val="000000"/>
              </a:solidFill>
              <a:latin typeface="Calibri"/>
              <a:ea typeface="Calibri"/>
              <a:cs typeface="Calibri"/>
              <a:sym typeface="Calibri"/>
            </a:endParaRPr>
          </a:p>
          <a:p>
            <a:pPr indent="0" lvl="0" marL="0" marR="0" rtl="0" algn="l">
              <a:lnSpc>
                <a:spcPct val="115000"/>
              </a:lnSpc>
              <a:spcBef>
                <a:spcPts val="1200"/>
              </a:spcBef>
              <a:spcAft>
                <a:spcPts val="0"/>
              </a:spcAft>
              <a:buClr>
                <a:srgbClr val="000000"/>
              </a:buClr>
              <a:buSzPts val="2400"/>
              <a:buFont typeface="Arial"/>
              <a:buNone/>
            </a:pPr>
            <a:r>
              <a:rPr b="0" i="1" lang="en-US" sz="2400" u="none" cap="none" strike="noStrike">
                <a:solidFill>
                  <a:srgbClr val="000000"/>
                </a:solidFill>
                <a:latin typeface="Calibri"/>
                <a:ea typeface="Calibri"/>
                <a:cs typeface="Calibri"/>
                <a:sym typeface="Calibri"/>
              </a:rPr>
              <a:t>(Geef de test een duidelijke en beknopte titel, bv. "Basisvaardigheden voor computers" of "Inleiding tot algoritmen")</a:t>
            </a:r>
            <a:endParaRPr b="0" i="1" sz="2400" u="none" cap="none" strike="noStrike">
              <a:solidFill>
                <a:srgbClr val="000000"/>
              </a:solidFill>
              <a:latin typeface="Calibri"/>
              <a:ea typeface="Calibri"/>
              <a:cs typeface="Calibri"/>
              <a:sym typeface="Calibri"/>
            </a:endParaRPr>
          </a:p>
          <a:p>
            <a:pPr indent="0" lvl="0" marL="0" marR="0" rtl="0" algn="l">
              <a:lnSpc>
                <a:spcPct val="115000"/>
              </a:lnSpc>
              <a:spcBef>
                <a:spcPts val="1400"/>
              </a:spcBef>
              <a:spcAft>
                <a:spcPts val="0"/>
              </a:spcAft>
              <a:buClr>
                <a:srgbClr val="000000"/>
              </a:buClr>
              <a:buSzPts val="2400"/>
              <a:buFont typeface="Arial"/>
              <a:buNone/>
            </a:pPr>
            <a:r>
              <a:rPr b="1" i="0" lang="en-US" sz="2400" u="none" cap="none" strike="noStrike">
                <a:solidFill>
                  <a:srgbClr val="000000"/>
                </a:solidFill>
                <a:latin typeface="Calibri"/>
                <a:ea typeface="Calibri"/>
                <a:cs typeface="Calibri"/>
                <a:sym typeface="Calibri"/>
              </a:rPr>
              <a:t>1. Informatie over de test</a:t>
            </a:r>
            <a:endParaRPr b="1" i="0" sz="2400" u="none" cap="none" strike="noStrike">
              <a:solidFill>
                <a:srgbClr val="000000"/>
              </a:solidFill>
              <a:latin typeface="Calibri"/>
              <a:ea typeface="Calibri"/>
              <a:cs typeface="Calibri"/>
              <a:sym typeface="Calibri"/>
            </a:endParaRPr>
          </a:p>
          <a:p>
            <a:pPr indent="-381000" lvl="0" marL="457200" marR="0" rtl="0" algn="l">
              <a:lnSpc>
                <a:spcPct val="115000"/>
              </a:lnSpc>
              <a:spcBef>
                <a:spcPts val="1200"/>
              </a:spcBef>
              <a:spcAft>
                <a:spcPts val="0"/>
              </a:spcAft>
              <a:buClr>
                <a:srgbClr val="000000"/>
              </a:buClr>
              <a:buSzPts val="2400"/>
              <a:buFont typeface="Arial"/>
              <a:buChar char="●"/>
            </a:pPr>
            <a:r>
              <a:rPr b="1" i="0" lang="en-US" sz="2400" u="none" cap="none" strike="noStrike">
                <a:solidFill>
                  <a:srgbClr val="000000"/>
                </a:solidFill>
                <a:latin typeface="Calibri"/>
                <a:ea typeface="Calibri"/>
                <a:cs typeface="Calibri"/>
                <a:sym typeface="Calibri"/>
              </a:rPr>
              <a:t>Onderwerp: </a:t>
            </a:r>
            <a:r>
              <a:rPr b="0" i="1" lang="en-US" sz="2400" u="none" cap="none" strike="noStrike">
                <a:solidFill>
                  <a:srgbClr val="000000"/>
                </a:solidFill>
                <a:latin typeface="Calibri"/>
                <a:ea typeface="Calibri"/>
                <a:cs typeface="Calibri"/>
                <a:sym typeface="Calibri"/>
              </a:rPr>
              <a:t>(bv. wiskunde, wetenschappen, informatica, digitale geletterdheid)</a:t>
            </a:r>
            <a:endParaRPr b="0" i="1" sz="2400" u="none" cap="none" strike="noStrike">
              <a:solidFill>
                <a:srgbClr val="000000"/>
              </a:solidFill>
              <a:latin typeface="Calibri"/>
              <a:ea typeface="Calibri"/>
              <a:cs typeface="Calibri"/>
              <a:sym typeface="Calibri"/>
            </a:endParaRPr>
          </a:p>
          <a:p>
            <a:pPr indent="-381000" lvl="0" marL="457200" marR="0" rtl="0" algn="l">
              <a:lnSpc>
                <a:spcPct val="115000"/>
              </a:lnSpc>
              <a:spcBef>
                <a:spcPts val="0"/>
              </a:spcBef>
              <a:spcAft>
                <a:spcPts val="0"/>
              </a:spcAft>
              <a:buClr>
                <a:srgbClr val="000000"/>
              </a:buClr>
              <a:buSzPts val="2400"/>
              <a:buFont typeface="Arial"/>
              <a:buChar char="●"/>
            </a:pPr>
            <a:r>
              <a:rPr b="1" i="0" lang="en-US" sz="2400" u="none" cap="none" strike="noStrike">
                <a:solidFill>
                  <a:srgbClr val="000000"/>
                </a:solidFill>
                <a:latin typeface="Calibri"/>
                <a:ea typeface="Calibri"/>
                <a:cs typeface="Calibri"/>
                <a:sym typeface="Calibri"/>
              </a:rPr>
              <a:t>Rangniveau / leeftijdsgroep: </a:t>
            </a:r>
            <a:r>
              <a:rPr b="0" i="1" lang="en-US" sz="2400" u="none" cap="none" strike="noStrike">
                <a:solidFill>
                  <a:srgbClr val="000000"/>
                </a:solidFill>
                <a:latin typeface="Calibri"/>
                <a:ea typeface="Calibri"/>
                <a:cs typeface="Calibri"/>
                <a:sym typeface="Calibri"/>
              </a:rPr>
              <a:t>(bv. basisschool - 8-10 jaar, middelbare school - 14-16 jaar)</a:t>
            </a:r>
            <a:endParaRPr b="0" i="1" sz="2400" u="none" cap="none" strike="noStrike">
              <a:solidFill>
                <a:srgbClr val="000000"/>
              </a:solidFill>
              <a:latin typeface="Calibri"/>
              <a:ea typeface="Calibri"/>
              <a:cs typeface="Calibri"/>
              <a:sym typeface="Calibri"/>
            </a:endParaRPr>
          </a:p>
          <a:p>
            <a:pPr indent="-381000" lvl="0" marL="457200" marR="0" rtl="0" algn="l">
              <a:lnSpc>
                <a:spcPct val="115000"/>
              </a:lnSpc>
              <a:spcBef>
                <a:spcPts val="0"/>
              </a:spcBef>
              <a:spcAft>
                <a:spcPts val="0"/>
              </a:spcAft>
              <a:buClr>
                <a:srgbClr val="000000"/>
              </a:buClr>
              <a:buSzPts val="2400"/>
              <a:buFont typeface="Arial"/>
              <a:buChar char="●"/>
            </a:pPr>
            <a:r>
              <a:rPr b="1" i="0" lang="en-US" sz="2400" u="none" cap="none" strike="noStrike">
                <a:solidFill>
                  <a:srgbClr val="000000"/>
                </a:solidFill>
                <a:latin typeface="Calibri"/>
                <a:ea typeface="Calibri"/>
                <a:cs typeface="Calibri"/>
                <a:sym typeface="Calibri"/>
              </a:rPr>
              <a:t>Type quiz: </a:t>
            </a:r>
            <a:r>
              <a:rPr b="0" i="1" lang="en-US" sz="2400" u="none" cap="none" strike="noStrike">
                <a:solidFill>
                  <a:srgbClr val="000000"/>
                </a:solidFill>
                <a:latin typeface="Calibri"/>
                <a:ea typeface="Calibri"/>
                <a:cs typeface="Calibri"/>
                <a:sym typeface="Calibri"/>
              </a:rPr>
              <a:t>(formatieve / summatieve beoordeling / oefenquiz)</a:t>
            </a:r>
            <a:endParaRPr b="0" i="1" sz="2400" u="none" cap="none" strike="noStrike">
              <a:solidFill>
                <a:srgbClr val="000000"/>
              </a:solidFill>
              <a:latin typeface="Calibri"/>
              <a:ea typeface="Calibri"/>
              <a:cs typeface="Calibri"/>
              <a:sym typeface="Calibri"/>
            </a:endParaRPr>
          </a:p>
          <a:p>
            <a:pPr indent="-381000" lvl="0" marL="457200" marR="0" rtl="0" algn="l">
              <a:lnSpc>
                <a:spcPct val="115000"/>
              </a:lnSpc>
              <a:spcBef>
                <a:spcPts val="0"/>
              </a:spcBef>
              <a:spcAft>
                <a:spcPts val="0"/>
              </a:spcAft>
              <a:buClr>
                <a:srgbClr val="000000"/>
              </a:buClr>
              <a:buSzPts val="2400"/>
              <a:buFont typeface="Arial"/>
              <a:buChar char="●"/>
            </a:pPr>
            <a:r>
              <a:rPr b="1" i="0" lang="en-US" sz="2400" u="none" cap="none" strike="noStrike">
                <a:solidFill>
                  <a:srgbClr val="000000"/>
                </a:solidFill>
                <a:latin typeface="Calibri"/>
                <a:ea typeface="Calibri"/>
                <a:cs typeface="Calibri"/>
                <a:sym typeface="Calibri"/>
              </a:rPr>
              <a:t>Tijdslimiet: </a:t>
            </a:r>
            <a:r>
              <a:rPr b="0" i="1" lang="en-US" sz="2400" u="none" cap="none" strike="noStrike">
                <a:solidFill>
                  <a:srgbClr val="000000"/>
                </a:solidFill>
                <a:latin typeface="Calibri"/>
                <a:ea typeface="Calibri"/>
                <a:cs typeface="Calibri"/>
                <a:sym typeface="Calibri"/>
              </a:rPr>
              <a:t>(bijv. 15 minuten, 30 minuten of geen limiet)</a:t>
            </a:r>
            <a:endParaRPr b="0" i="1" sz="2400" u="none" cap="none" strike="noStrike">
              <a:solidFill>
                <a:srgbClr val="000000"/>
              </a:solidFill>
              <a:latin typeface="Calibri"/>
              <a:ea typeface="Calibri"/>
              <a:cs typeface="Calibri"/>
              <a:sym typeface="Calibri"/>
            </a:endParaRPr>
          </a:p>
          <a:p>
            <a:pPr indent="-381000" lvl="0" marL="457200" marR="0" rtl="0" algn="l">
              <a:lnSpc>
                <a:spcPct val="115000"/>
              </a:lnSpc>
              <a:spcBef>
                <a:spcPts val="0"/>
              </a:spcBef>
              <a:spcAft>
                <a:spcPts val="0"/>
              </a:spcAft>
              <a:buClr>
                <a:srgbClr val="000000"/>
              </a:buClr>
              <a:buSzPts val="2400"/>
              <a:buFont typeface="Arial"/>
              <a:buChar char="●"/>
            </a:pPr>
            <a:r>
              <a:rPr b="1" i="0" lang="en-US" sz="2400" u="none" cap="none" strike="noStrike">
                <a:solidFill>
                  <a:srgbClr val="000000"/>
                </a:solidFill>
                <a:latin typeface="Calibri"/>
                <a:ea typeface="Calibri"/>
                <a:cs typeface="Calibri"/>
                <a:sym typeface="Calibri"/>
              </a:rPr>
              <a:t>Aantal toegestane pogingen: </a:t>
            </a:r>
            <a:r>
              <a:rPr b="0" i="1" lang="en-US" sz="2400" u="none" cap="none" strike="noStrike">
                <a:solidFill>
                  <a:srgbClr val="000000"/>
                </a:solidFill>
                <a:latin typeface="Calibri"/>
                <a:ea typeface="Calibri"/>
                <a:cs typeface="Calibri"/>
                <a:sym typeface="Calibri"/>
              </a:rPr>
              <a:t>(Enkele / meerdere pogingen)</a:t>
            </a:r>
            <a:endParaRPr b="0" i="1" sz="2400" u="none" cap="none" strike="noStrike">
              <a:solidFill>
                <a:srgbClr val="000000"/>
              </a:solidFill>
              <a:latin typeface="Calibri"/>
              <a:ea typeface="Calibri"/>
              <a:cs typeface="Calibri"/>
              <a:sym typeface="Calibri"/>
            </a:endParaRPr>
          </a:p>
          <a:p>
            <a:pPr indent="-381000" lvl="0" marL="457200" marR="0" rtl="0" algn="l">
              <a:lnSpc>
                <a:spcPct val="115000"/>
              </a:lnSpc>
              <a:spcBef>
                <a:spcPts val="0"/>
              </a:spcBef>
              <a:spcAft>
                <a:spcPts val="0"/>
              </a:spcAft>
              <a:buClr>
                <a:srgbClr val="000000"/>
              </a:buClr>
              <a:buSzPts val="2400"/>
              <a:buFont typeface="Arial"/>
              <a:buChar char="●"/>
            </a:pPr>
            <a:r>
              <a:rPr b="1" i="0" lang="en-US" sz="2400" u="none" cap="none" strike="noStrike">
                <a:solidFill>
                  <a:srgbClr val="000000"/>
                </a:solidFill>
                <a:latin typeface="Calibri"/>
                <a:ea typeface="Calibri"/>
                <a:cs typeface="Calibri"/>
                <a:sym typeface="Calibri"/>
              </a:rPr>
              <a:t>Slagingspercentage: </a:t>
            </a:r>
            <a:r>
              <a:rPr b="0" i="1" lang="en-US" sz="2400" u="none" cap="none" strike="noStrike">
                <a:solidFill>
                  <a:srgbClr val="000000"/>
                </a:solidFill>
                <a:latin typeface="Calibri"/>
                <a:ea typeface="Calibri"/>
                <a:cs typeface="Calibri"/>
                <a:sym typeface="Calibri"/>
              </a:rPr>
              <a:t>(bijv. 70% vereist om te slagen)</a:t>
            </a:r>
            <a:br>
              <a:rPr b="0" i="1" lang="en-US" sz="2400" u="none" cap="none" strike="noStrike">
                <a:solidFill>
                  <a:srgbClr val="000000"/>
                </a:solidFill>
                <a:latin typeface="Calibri"/>
                <a:ea typeface="Calibri"/>
                <a:cs typeface="Calibri"/>
                <a:sym typeface="Calibri"/>
              </a:rPr>
            </a:br>
            <a:endParaRPr b="0" i="1" sz="2400" u="none" cap="none" strike="noStrike">
              <a:solidFill>
                <a:srgbClr val="000000"/>
              </a:solidFill>
              <a:latin typeface="Calibri"/>
              <a:ea typeface="Calibri"/>
              <a:cs typeface="Calibri"/>
              <a:sym typeface="Calibri"/>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9" name="Shape 179"/>
        <p:cNvGrpSpPr/>
        <p:nvPr/>
      </p:nvGrpSpPr>
      <p:grpSpPr>
        <a:xfrm>
          <a:off x="0" y="0"/>
          <a:ext cx="0" cy="0"/>
          <a:chOff x="0" y="0"/>
          <a:chExt cx="0" cy="0"/>
        </a:xfrm>
      </p:grpSpPr>
      <p:sp>
        <p:nvSpPr>
          <p:cNvPr id="180" name="Google Shape;180;g3408979d82a_0_73"/>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lang="en-US" sz="3300"/>
              <a:t>Een quiz ontwerpen met een online tool (</a:t>
            </a:r>
            <a:r>
              <a:rPr b="1" lang="en-US" sz="2600">
                <a:solidFill>
                  <a:srgbClr val="FFFFFF"/>
                </a:solidFill>
              </a:rPr>
              <a:t>sjabloon voor het maken van een quiz)</a:t>
            </a:r>
            <a:endParaRPr sz="3300">
              <a:solidFill>
                <a:srgbClr val="FFFFFF"/>
              </a:solidFill>
            </a:endParaRPr>
          </a:p>
        </p:txBody>
      </p:sp>
      <p:sp>
        <p:nvSpPr>
          <p:cNvPr id="181" name="Google Shape;181;g3408979d82a_0_73"/>
          <p:cNvSpPr txBox="1"/>
          <p:nvPr/>
        </p:nvSpPr>
        <p:spPr>
          <a:xfrm>
            <a:off x="189650" y="1154575"/>
            <a:ext cx="11692200" cy="5202600"/>
          </a:xfrm>
          <a:prstGeom prst="rect">
            <a:avLst/>
          </a:prstGeom>
          <a:noFill/>
          <a:ln>
            <a:noFill/>
          </a:ln>
        </p:spPr>
        <p:txBody>
          <a:bodyPr anchorCtr="0" anchor="t" bIns="91425" lIns="91425" spcFirstLastPara="1" rIns="91425" wrap="square" tIns="91425">
            <a:spAutoFit/>
          </a:bodyPr>
          <a:lstStyle/>
          <a:p>
            <a:pPr indent="0" lvl="0" marL="0" marR="0" rtl="0" algn="l">
              <a:lnSpc>
                <a:spcPct val="115000"/>
              </a:lnSpc>
              <a:spcBef>
                <a:spcPts val="1400"/>
              </a:spcBef>
              <a:spcAft>
                <a:spcPts val="0"/>
              </a:spcAft>
              <a:buClr>
                <a:srgbClr val="000000"/>
              </a:buClr>
              <a:buSzPts val="3000"/>
              <a:buFont typeface="Arial"/>
              <a:buNone/>
            </a:pPr>
            <a:r>
              <a:rPr b="1" i="0" lang="en-US" sz="3000" u="none" cap="none" strike="noStrike">
                <a:solidFill>
                  <a:srgbClr val="000000"/>
                </a:solidFill>
                <a:latin typeface="Calibri"/>
                <a:ea typeface="Calibri"/>
                <a:cs typeface="Calibri"/>
                <a:sym typeface="Calibri"/>
              </a:rPr>
              <a:t>2. Leerdoelen</a:t>
            </a:r>
            <a:endParaRPr b="1" i="0" sz="3000" u="none" cap="none" strike="noStrike">
              <a:solidFill>
                <a:srgbClr val="000000"/>
              </a:solidFill>
              <a:latin typeface="Calibri"/>
              <a:ea typeface="Calibri"/>
              <a:cs typeface="Calibri"/>
              <a:sym typeface="Calibri"/>
            </a:endParaRPr>
          </a:p>
          <a:p>
            <a:pPr indent="0" lvl="0" marL="0" marR="0" rtl="0" algn="l">
              <a:lnSpc>
                <a:spcPct val="115000"/>
              </a:lnSpc>
              <a:spcBef>
                <a:spcPts val="1200"/>
              </a:spcBef>
              <a:spcAft>
                <a:spcPts val="0"/>
              </a:spcAft>
              <a:buClr>
                <a:srgbClr val="000000"/>
              </a:buClr>
              <a:buSzPts val="3000"/>
              <a:buFont typeface="Arial"/>
              <a:buNone/>
            </a:pPr>
            <a:r>
              <a:rPr b="0" i="1" lang="en-US" sz="3000" u="none" cap="none" strike="noStrike">
                <a:solidFill>
                  <a:srgbClr val="000000"/>
                </a:solidFill>
                <a:latin typeface="Calibri"/>
                <a:ea typeface="Calibri"/>
                <a:cs typeface="Calibri"/>
                <a:sym typeface="Calibri"/>
              </a:rPr>
              <a:t>(Wat moeten de leerlingen leren of laten zien door deze test? Gebruik actiewerkwoorden zoals "identificeren", "uitleggen", "toepassen")</a:t>
            </a:r>
            <a:endParaRPr b="0" i="1" sz="3000" u="none" cap="none" strike="noStrike">
              <a:solidFill>
                <a:srgbClr val="000000"/>
              </a:solidFill>
              <a:latin typeface="Calibri"/>
              <a:ea typeface="Calibri"/>
              <a:cs typeface="Calibri"/>
              <a:sym typeface="Calibri"/>
            </a:endParaRPr>
          </a:p>
          <a:p>
            <a:pPr indent="-419100" lvl="0" marL="457200" marR="0" rtl="0" algn="l">
              <a:lnSpc>
                <a:spcPct val="115000"/>
              </a:lnSpc>
              <a:spcBef>
                <a:spcPts val="1200"/>
              </a:spcBef>
              <a:spcAft>
                <a:spcPts val="0"/>
              </a:spcAft>
              <a:buClr>
                <a:srgbClr val="000000"/>
              </a:buClr>
              <a:buSzPts val="3000"/>
              <a:buFont typeface="Calibri"/>
              <a:buChar char="●"/>
            </a:pPr>
            <a:r>
              <a:rPr b="0" i="0" lang="en-US" sz="3000" u="none" cap="none" strike="noStrike">
                <a:solidFill>
                  <a:srgbClr val="000000"/>
                </a:solidFill>
                <a:latin typeface="Calibri"/>
                <a:ea typeface="Calibri"/>
                <a:cs typeface="Calibri"/>
                <a:sym typeface="Calibri"/>
              </a:rPr>
              <a:t>Doel 1: </a:t>
            </a:r>
            <a:r>
              <a:rPr b="0" i="1" lang="en-US" sz="3000" u="none" cap="none" strike="noStrike">
                <a:solidFill>
                  <a:srgbClr val="000000"/>
                </a:solidFill>
                <a:latin typeface="Calibri"/>
                <a:ea typeface="Calibri"/>
                <a:cs typeface="Calibri"/>
                <a:sym typeface="Calibri"/>
              </a:rPr>
              <a:t>(bv. De onderdelen van een computer identificeren)</a:t>
            </a:r>
            <a:br>
              <a:rPr b="0" i="1" lang="en-US" sz="3000" u="none" cap="none" strike="noStrike">
                <a:solidFill>
                  <a:srgbClr val="000000"/>
                </a:solidFill>
                <a:latin typeface="Calibri"/>
                <a:ea typeface="Calibri"/>
                <a:cs typeface="Calibri"/>
                <a:sym typeface="Calibri"/>
              </a:rPr>
            </a:br>
            <a:endParaRPr b="0" i="1" sz="3000" u="none" cap="none" strike="noStrike">
              <a:solidFill>
                <a:srgbClr val="000000"/>
              </a:solidFill>
              <a:latin typeface="Calibri"/>
              <a:ea typeface="Calibri"/>
              <a:cs typeface="Calibri"/>
              <a:sym typeface="Calibri"/>
            </a:endParaRPr>
          </a:p>
          <a:p>
            <a:pPr indent="-419100" lvl="0" marL="457200" marR="0" rtl="0" algn="l">
              <a:lnSpc>
                <a:spcPct val="115000"/>
              </a:lnSpc>
              <a:spcBef>
                <a:spcPts val="0"/>
              </a:spcBef>
              <a:spcAft>
                <a:spcPts val="0"/>
              </a:spcAft>
              <a:buClr>
                <a:srgbClr val="000000"/>
              </a:buClr>
              <a:buSzPts val="3000"/>
              <a:buFont typeface="Calibri"/>
              <a:buChar char="●"/>
            </a:pPr>
            <a:r>
              <a:rPr b="0" i="0" lang="en-US" sz="3000" u="none" cap="none" strike="noStrike">
                <a:solidFill>
                  <a:srgbClr val="000000"/>
                </a:solidFill>
                <a:latin typeface="Calibri"/>
                <a:ea typeface="Calibri"/>
                <a:cs typeface="Calibri"/>
                <a:sym typeface="Calibri"/>
              </a:rPr>
              <a:t>Doel 2: </a:t>
            </a:r>
            <a:r>
              <a:rPr b="0" i="1" lang="en-US" sz="3000" u="none" cap="none" strike="noStrike">
                <a:solidFill>
                  <a:srgbClr val="000000"/>
                </a:solidFill>
                <a:latin typeface="Calibri"/>
                <a:ea typeface="Calibri"/>
                <a:cs typeface="Calibri"/>
                <a:sym typeface="Calibri"/>
              </a:rPr>
              <a:t>(bijv. Eenvoudige coderingslogica toepassen om een probleem op te lossen)</a:t>
            </a:r>
            <a:br>
              <a:rPr b="0" i="1" lang="en-US" sz="3000" u="none" cap="none" strike="noStrike">
                <a:solidFill>
                  <a:srgbClr val="000000"/>
                </a:solidFill>
                <a:latin typeface="Calibri"/>
                <a:ea typeface="Calibri"/>
                <a:cs typeface="Calibri"/>
                <a:sym typeface="Calibri"/>
              </a:rPr>
            </a:br>
            <a:endParaRPr b="0" i="1" sz="3000" u="none" cap="none" strike="noStrike">
              <a:solidFill>
                <a:srgbClr val="000000"/>
              </a:solidFill>
              <a:latin typeface="Calibri"/>
              <a:ea typeface="Calibri"/>
              <a:cs typeface="Calibri"/>
              <a:sym typeface="Calibri"/>
            </a:endParaRPr>
          </a:p>
          <a:p>
            <a:pPr indent="-419100" lvl="0" marL="457200" marR="0" rtl="0" algn="l">
              <a:lnSpc>
                <a:spcPct val="115000"/>
              </a:lnSpc>
              <a:spcBef>
                <a:spcPts val="0"/>
              </a:spcBef>
              <a:spcAft>
                <a:spcPts val="0"/>
              </a:spcAft>
              <a:buClr>
                <a:srgbClr val="000000"/>
              </a:buClr>
              <a:buSzPts val="3000"/>
              <a:buFont typeface="Calibri"/>
              <a:buChar char="●"/>
            </a:pPr>
            <a:r>
              <a:rPr b="0" i="0" lang="en-US" sz="3000" u="none" cap="none" strike="noStrike">
                <a:solidFill>
                  <a:srgbClr val="000000"/>
                </a:solidFill>
                <a:latin typeface="Calibri"/>
                <a:ea typeface="Calibri"/>
                <a:cs typeface="Calibri"/>
                <a:sym typeface="Calibri"/>
              </a:rPr>
              <a:t>Doel 3: </a:t>
            </a:r>
            <a:r>
              <a:rPr b="0" i="1" lang="en-US" sz="3000" u="none" cap="none" strike="noStrike">
                <a:solidFill>
                  <a:srgbClr val="000000"/>
                </a:solidFill>
                <a:latin typeface="Calibri"/>
                <a:ea typeface="Calibri"/>
                <a:cs typeface="Calibri"/>
                <a:sym typeface="Calibri"/>
              </a:rPr>
              <a:t>(bijv. Het belang van online veiligheidsregels uitleggen)</a:t>
            </a:r>
            <a:br>
              <a:rPr b="0" i="1" lang="en-US" sz="3000" u="none" cap="none" strike="noStrike">
                <a:solidFill>
                  <a:srgbClr val="000000"/>
                </a:solidFill>
                <a:latin typeface="Calibri"/>
                <a:ea typeface="Calibri"/>
                <a:cs typeface="Calibri"/>
                <a:sym typeface="Calibri"/>
              </a:rPr>
            </a:br>
            <a:endParaRPr b="0" i="1" sz="3000" u="none" cap="none" strike="noStrike">
              <a:solidFill>
                <a:srgbClr val="000000"/>
              </a:solidFill>
              <a:latin typeface="Calibri"/>
              <a:ea typeface="Calibri"/>
              <a:cs typeface="Calibri"/>
              <a:sym typeface="Calibri"/>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6" name="Shape 186"/>
        <p:cNvGrpSpPr/>
        <p:nvPr/>
      </p:nvGrpSpPr>
      <p:grpSpPr>
        <a:xfrm>
          <a:off x="0" y="0"/>
          <a:ext cx="0" cy="0"/>
          <a:chOff x="0" y="0"/>
          <a:chExt cx="0" cy="0"/>
        </a:xfrm>
      </p:grpSpPr>
      <p:sp>
        <p:nvSpPr>
          <p:cNvPr id="187" name="Google Shape;187;g3408979d82a_0_78"/>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lang="en-US" sz="3300"/>
              <a:t>Een quiz ontwerpen met een online tool (</a:t>
            </a:r>
            <a:r>
              <a:rPr b="1" lang="en-US" sz="2600">
                <a:solidFill>
                  <a:srgbClr val="FFFFFF"/>
                </a:solidFill>
              </a:rPr>
              <a:t>sjabloon voor het maken van een quiz)</a:t>
            </a:r>
            <a:endParaRPr sz="3300">
              <a:solidFill>
                <a:srgbClr val="FFFFFF"/>
              </a:solidFill>
            </a:endParaRPr>
          </a:p>
        </p:txBody>
      </p:sp>
      <p:graphicFrame>
        <p:nvGraphicFramePr>
          <p:cNvPr id="188" name="Google Shape;188;g3408979d82a_0_78"/>
          <p:cNvGraphicFramePr/>
          <p:nvPr/>
        </p:nvGraphicFramePr>
        <p:xfrm>
          <a:off x="199825" y="2048000"/>
          <a:ext cx="3000000" cy="3000000"/>
        </p:xfrm>
        <a:graphic>
          <a:graphicData uri="http://schemas.openxmlformats.org/drawingml/2006/table">
            <a:tbl>
              <a:tblPr>
                <a:noFill/>
                <a:tableStyleId>{4C4CE5BC-D747-4A3A-817A-66A88520B0AA}</a:tableStyleId>
              </a:tblPr>
              <a:tblGrid>
                <a:gridCol w="382850"/>
                <a:gridCol w="1195950"/>
                <a:gridCol w="2650300"/>
                <a:gridCol w="2905125"/>
                <a:gridCol w="1314450"/>
                <a:gridCol w="2895600"/>
              </a:tblGrid>
              <a:tr h="190500">
                <a:tc>
                  <a:txBody>
                    <a:bodyPr/>
                    <a:lstStyle/>
                    <a:p>
                      <a:pPr indent="0" lvl="0" marL="0" marR="0" rtl="0" algn="ctr">
                        <a:lnSpc>
                          <a:spcPct val="115000"/>
                        </a:lnSpc>
                        <a:spcBef>
                          <a:spcPts val="0"/>
                        </a:spcBef>
                        <a:spcAft>
                          <a:spcPts val="0"/>
                        </a:spcAft>
                        <a:buClr>
                          <a:srgbClr val="000000"/>
                        </a:buClr>
                        <a:buSzPts val="1800"/>
                        <a:buFont typeface="Arial"/>
                        <a:buNone/>
                      </a:pPr>
                      <a:r>
                        <a:rPr b="1" lang="en-US" sz="1800" u="none" cap="none" strike="noStrike">
                          <a:latin typeface="Calibri"/>
                          <a:ea typeface="Calibri"/>
                          <a:cs typeface="Calibri"/>
                          <a:sym typeface="Calibri"/>
                        </a:rPr>
                        <a:t>#</a:t>
                      </a:r>
                      <a:endParaRPr b="1" sz="1800" u="none" cap="none" strike="noStrike">
                        <a:latin typeface="Calibri"/>
                        <a:ea typeface="Calibri"/>
                        <a:cs typeface="Calibri"/>
                        <a:sym typeface="Calibri"/>
                      </a:endParaRPr>
                    </a:p>
                  </a:txBody>
                  <a:tcPr marT="91425" marB="91425" marR="91425" marL="91425"/>
                </a:tc>
                <a:tc>
                  <a:txBody>
                    <a:bodyPr/>
                    <a:lstStyle/>
                    <a:p>
                      <a:pPr indent="0" lvl="0" marL="0" marR="0" rtl="0" algn="ctr">
                        <a:lnSpc>
                          <a:spcPct val="115000"/>
                        </a:lnSpc>
                        <a:spcBef>
                          <a:spcPts val="0"/>
                        </a:spcBef>
                        <a:spcAft>
                          <a:spcPts val="0"/>
                        </a:spcAft>
                        <a:buClr>
                          <a:srgbClr val="000000"/>
                        </a:buClr>
                        <a:buSzPts val="1800"/>
                        <a:buFont typeface="Arial"/>
                        <a:buNone/>
                      </a:pPr>
                      <a:r>
                        <a:rPr b="1" lang="en-US" sz="1800" u="none" cap="none" strike="noStrike">
                          <a:latin typeface="Calibri"/>
                          <a:ea typeface="Calibri"/>
                          <a:cs typeface="Calibri"/>
                          <a:sym typeface="Calibri"/>
                        </a:rPr>
                        <a:t>Type vraag</a:t>
                      </a:r>
                      <a:endParaRPr b="1" sz="1800" u="none" cap="none" strike="noStrike">
                        <a:latin typeface="Calibri"/>
                        <a:ea typeface="Calibri"/>
                        <a:cs typeface="Calibri"/>
                        <a:sym typeface="Calibri"/>
                      </a:endParaRPr>
                    </a:p>
                  </a:txBody>
                  <a:tcPr marT="91425" marB="91425" marR="91425" marL="91425"/>
                </a:tc>
                <a:tc>
                  <a:txBody>
                    <a:bodyPr/>
                    <a:lstStyle/>
                    <a:p>
                      <a:pPr indent="0" lvl="0" marL="0" marR="0" rtl="0" algn="ctr">
                        <a:lnSpc>
                          <a:spcPct val="115000"/>
                        </a:lnSpc>
                        <a:spcBef>
                          <a:spcPts val="0"/>
                        </a:spcBef>
                        <a:spcAft>
                          <a:spcPts val="0"/>
                        </a:spcAft>
                        <a:buClr>
                          <a:srgbClr val="000000"/>
                        </a:buClr>
                        <a:buSzPts val="1800"/>
                        <a:buFont typeface="Arial"/>
                        <a:buNone/>
                      </a:pPr>
                      <a:r>
                        <a:rPr b="1" lang="en-US" sz="1800" u="none" cap="none" strike="noStrike">
                          <a:latin typeface="Calibri"/>
                          <a:ea typeface="Calibri"/>
                          <a:cs typeface="Calibri"/>
                          <a:sym typeface="Calibri"/>
                        </a:rPr>
                        <a:t>Tekst van de vraag</a:t>
                      </a:r>
                      <a:endParaRPr b="1" sz="1800" u="none" cap="none" strike="noStrike">
                        <a:latin typeface="Calibri"/>
                        <a:ea typeface="Calibri"/>
                        <a:cs typeface="Calibri"/>
                        <a:sym typeface="Calibri"/>
                      </a:endParaRPr>
                    </a:p>
                  </a:txBody>
                  <a:tcPr marT="91425" marB="91425" marR="91425" marL="91425"/>
                </a:tc>
                <a:tc>
                  <a:txBody>
                    <a:bodyPr/>
                    <a:lstStyle/>
                    <a:p>
                      <a:pPr indent="0" lvl="0" marL="0" marR="0" rtl="0" algn="ctr">
                        <a:lnSpc>
                          <a:spcPct val="115000"/>
                        </a:lnSpc>
                        <a:spcBef>
                          <a:spcPts val="0"/>
                        </a:spcBef>
                        <a:spcAft>
                          <a:spcPts val="0"/>
                        </a:spcAft>
                        <a:buClr>
                          <a:srgbClr val="000000"/>
                        </a:buClr>
                        <a:buSzPts val="1800"/>
                        <a:buFont typeface="Arial"/>
                        <a:buNone/>
                      </a:pPr>
                      <a:r>
                        <a:rPr b="1" lang="en-US" sz="1800" u="none" cap="none" strike="noStrike">
                          <a:latin typeface="Calibri"/>
                          <a:ea typeface="Calibri"/>
                          <a:cs typeface="Calibri"/>
                          <a:sym typeface="Calibri"/>
                        </a:rPr>
                        <a:t>Antwoordmogelijkheden / Formaat</a:t>
                      </a:r>
                      <a:endParaRPr b="1" sz="1800" u="none" cap="none" strike="noStrike">
                        <a:latin typeface="Calibri"/>
                        <a:ea typeface="Calibri"/>
                        <a:cs typeface="Calibri"/>
                        <a:sym typeface="Calibri"/>
                      </a:endParaRPr>
                    </a:p>
                  </a:txBody>
                  <a:tcPr marT="91425" marB="91425" marR="91425" marL="91425"/>
                </a:tc>
                <a:tc>
                  <a:txBody>
                    <a:bodyPr/>
                    <a:lstStyle/>
                    <a:p>
                      <a:pPr indent="0" lvl="0" marL="0" marR="0" rtl="0" algn="ctr">
                        <a:lnSpc>
                          <a:spcPct val="115000"/>
                        </a:lnSpc>
                        <a:spcBef>
                          <a:spcPts val="0"/>
                        </a:spcBef>
                        <a:spcAft>
                          <a:spcPts val="0"/>
                        </a:spcAft>
                        <a:buClr>
                          <a:srgbClr val="000000"/>
                        </a:buClr>
                        <a:buSzPts val="1800"/>
                        <a:buFont typeface="Arial"/>
                        <a:buNone/>
                      </a:pPr>
                      <a:r>
                        <a:rPr b="1" lang="en-US" sz="1800" u="none" cap="none" strike="noStrike">
                          <a:latin typeface="Calibri"/>
                          <a:ea typeface="Calibri"/>
                          <a:cs typeface="Calibri"/>
                          <a:sym typeface="Calibri"/>
                        </a:rPr>
                        <a:t>Juist antwoord</a:t>
                      </a:r>
                      <a:endParaRPr b="1" sz="1800" u="none" cap="none" strike="noStrike">
                        <a:latin typeface="Calibri"/>
                        <a:ea typeface="Calibri"/>
                        <a:cs typeface="Calibri"/>
                        <a:sym typeface="Calibri"/>
                      </a:endParaRPr>
                    </a:p>
                  </a:txBody>
                  <a:tcPr marT="91425" marB="91425" marR="91425" marL="91425"/>
                </a:tc>
                <a:tc>
                  <a:txBody>
                    <a:bodyPr/>
                    <a:lstStyle/>
                    <a:p>
                      <a:pPr indent="0" lvl="0" marL="0" marR="0" rtl="0" algn="ctr">
                        <a:lnSpc>
                          <a:spcPct val="115000"/>
                        </a:lnSpc>
                        <a:spcBef>
                          <a:spcPts val="0"/>
                        </a:spcBef>
                        <a:spcAft>
                          <a:spcPts val="0"/>
                        </a:spcAft>
                        <a:buClr>
                          <a:srgbClr val="000000"/>
                        </a:buClr>
                        <a:buSzPts val="1800"/>
                        <a:buFont typeface="Arial"/>
                        <a:buNone/>
                      </a:pPr>
                      <a:r>
                        <a:rPr b="1" lang="en-US" sz="1800" u="none" cap="none" strike="noStrike">
                          <a:latin typeface="Calibri"/>
                          <a:ea typeface="Calibri"/>
                          <a:cs typeface="Calibri"/>
                          <a:sym typeface="Calibri"/>
                        </a:rPr>
                        <a:t>Feedback (optioneel)</a:t>
                      </a:r>
                      <a:endParaRPr b="1" sz="1800" u="none" cap="none" strike="noStrike">
                        <a:latin typeface="Calibri"/>
                        <a:ea typeface="Calibri"/>
                        <a:cs typeface="Calibri"/>
                        <a:sym typeface="Calibri"/>
                      </a:endParaRPr>
                    </a:p>
                  </a:txBody>
                  <a:tcPr marT="91425" marB="91425" marR="91425" marL="91425"/>
                </a:tc>
              </a:tr>
              <a:tr h="190500">
                <a:tc>
                  <a:txBody>
                    <a:bodyPr/>
                    <a:lstStyle/>
                    <a:p>
                      <a:pPr indent="0" lvl="0" marL="0" marR="0" rtl="0" algn="l">
                        <a:lnSpc>
                          <a:spcPct val="100000"/>
                        </a:lnSpc>
                        <a:spcBef>
                          <a:spcPts val="0"/>
                        </a:spcBef>
                        <a:spcAft>
                          <a:spcPts val="0"/>
                        </a:spcAft>
                        <a:buClr>
                          <a:srgbClr val="000000"/>
                        </a:buClr>
                        <a:buSzPts val="1800"/>
                        <a:buFont typeface="Arial"/>
                        <a:buNone/>
                      </a:pPr>
                      <a:r>
                        <a:rPr lang="en-US" sz="1800" u="none" cap="none" strike="noStrike">
                          <a:latin typeface="Calibri"/>
                          <a:ea typeface="Calibri"/>
                          <a:cs typeface="Calibri"/>
                          <a:sym typeface="Calibri"/>
                        </a:rPr>
                        <a:t>1</a:t>
                      </a:r>
                      <a:endParaRPr sz="1800" u="none" cap="none" strike="noStrike">
                        <a:latin typeface="Calibri"/>
                        <a:ea typeface="Calibri"/>
                        <a:cs typeface="Calibri"/>
                        <a:sym typeface="Calibri"/>
                      </a:endParaRPr>
                    </a:p>
                  </a:txBody>
                  <a:tcPr marT="91425" marB="91425" marR="91425" marL="91425"/>
                </a:tc>
                <a:tc>
                  <a:txBody>
                    <a:bodyPr/>
                    <a:lstStyle/>
                    <a:p>
                      <a:pPr indent="0" lvl="0" marL="0" marR="0" rtl="0" algn="l">
                        <a:lnSpc>
                          <a:spcPct val="100000"/>
                        </a:lnSpc>
                        <a:spcBef>
                          <a:spcPts val="0"/>
                        </a:spcBef>
                        <a:spcAft>
                          <a:spcPts val="0"/>
                        </a:spcAft>
                        <a:buClr>
                          <a:srgbClr val="000000"/>
                        </a:buClr>
                        <a:buSzPts val="1800"/>
                        <a:buFont typeface="Arial"/>
                        <a:buNone/>
                      </a:pPr>
                      <a:r>
                        <a:rPr lang="en-US" sz="1800" u="none" cap="none" strike="noStrike">
                          <a:latin typeface="Calibri"/>
                          <a:ea typeface="Calibri"/>
                          <a:cs typeface="Calibri"/>
                          <a:sym typeface="Calibri"/>
                        </a:rPr>
                        <a:t>Meerkeuze</a:t>
                      </a:r>
                      <a:endParaRPr sz="1800" u="none" cap="none" strike="noStrike">
                        <a:latin typeface="Calibri"/>
                        <a:ea typeface="Calibri"/>
                        <a:cs typeface="Calibri"/>
                        <a:sym typeface="Calibri"/>
                      </a:endParaRPr>
                    </a:p>
                  </a:txBody>
                  <a:tcPr marT="91425" marB="91425" marR="91425" marL="91425"/>
                </a:tc>
                <a:tc>
                  <a:txBody>
                    <a:bodyPr/>
                    <a:lstStyle/>
                    <a:p>
                      <a:pPr indent="0" lvl="0" marL="0" marR="0" rtl="0" algn="l">
                        <a:lnSpc>
                          <a:spcPct val="100000"/>
                        </a:lnSpc>
                        <a:spcBef>
                          <a:spcPts val="0"/>
                        </a:spcBef>
                        <a:spcAft>
                          <a:spcPts val="0"/>
                        </a:spcAft>
                        <a:buClr>
                          <a:srgbClr val="000000"/>
                        </a:buClr>
                        <a:buSzPts val="1800"/>
                        <a:buFont typeface="Arial"/>
                        <a:buNone/>
                      </a:pPr>
                      <a:r>
                        <a:rPr lang="en-US" sz="1800" u="none" cap="none" strike="noStrike">
                          <a:latin typeface="Calibri"/>
                          <a:ea typeface="Calibri"/>
                          <a:cs typeface="Calibri"/>
                          <a:sym typeface="Calibri"/>
                        </a:rPr>
                        <a:t>Wat is de hoofdstad van Frankrijk?</a:t>
                      </a:r>
                      <a:endParaRPr sz="1800" u="none" cap="none" strike="noStrike">
                        <a:latin typeface="Calibri"/>
                        <a:ea typeface="Calibri"/>
                        <a:cs typeface="Calibri"/>
                        <a:sym typeface="Calibri"/>
                      </a:endParaRPr>
                    </a:p>
                  </a:txBody>
                  <a:tcPr marT="91425" marB="91425" marR="91425" marL="91425"/>
                </a:tc>
                <a:tc>
                  <a:txBody>
                    <a:bodyPr/>
                    <a:lstStyle/>
                    <a:p>
                      <a:pPr indent="0" lvl="0" marL="0" marR="0" rtl="0" algn="l">
                        <a:lnSpc>
                          <a:spcPct val="100000"/>
                        </a:lnSpc>
                        <a:spcBef>
                          <a:spcPts val="0"/>
                        </a:spcBef>
                        <a:spcAft>
                          <a:spcPts val="0"/>
                        </a:spcAft>
                        <a:buClr>
                          <a:srgbClr val="000000"/>
                        </a:buClr>
                        <a:buSzPts val="1800"/>
                        <a:buFont typeface="Arial"/>
                        <a:buNone/>
                      </a:pPr>
                      <a:r>
                        <a:rPr lang="en-US" sz="1800" u="none" cap="none" strike="noStrike">
                          <a:latin typeface="Calibri"/>
                          <a:ea typeface="Calibri"/>
                          <a:cs typeface="Calibri"/>
                          <a:sym typeface="Calibri"/>
                        </a:rPr>
                        <a:t>a) Berlijn b) Madrid c) Parijs d) Rome</a:t>
                      </a:r>
                      <a:endParaRPr sz="1800" u="none" cap="none" strike="noStrike">
                        <a:latin typeface="Calibri"/>
                        <a:ea typeface="Calibri"/>
                        <a:cs typeface="Calibri"/>
                        <a:sym typeface="Calibri"/>
                      </a:endParaRPr>
                    </a:p>
                  </a:txBody>
                  <a:tcPr marT="91425" marB="91425" marR="91425" marL="91425"/>
                </a:tc>
                <a:tc>
                  <a:txBody>
                    <a:bodyPr/>
                    <a:lstStyle/>
                    <a:p>
                      <a:pPr indent="0" lvl="0" marL="0" marR="0" rtl="0" algn="l">
                        <a:lnSpc>
                          <a:spcPct val="100000"/>
                        </a:lnSpc>
                        <a:spcBef>
                          <a:spcPts val="0"/>
                        </a:spcBef>
                        <a:spcAft>
                          <a:spcPts val="0"/>
                        </a:spcAft>
                        <a:buClr>
                          <a:srgbClr val="000000"/>
                        </a:buClr>
                        <a:buSzPts val="1800"/>
                        <a:buFont typeface="Arial"/>
                        <a:buNone/>
                      </a:pPr>
                      <a:r>
                        <a:rPr lang="en-US" sz="1800" u="none" cap="none" strike="noStrike">
                          <a:latin typeface="Calibri"/>
                          <a:ea typeface="Calibri"/>
                          <a:cs typeface="Calibri"/>
                          <a:sym typeface="Calibri"/>
                        </a:rPr>
                        <a:t>c) Parijs</a:t>
                      </a:r>
                      <a:endParaRPr sz="1800" u="none" cap="none" strike="noStrike">
                        <a:latin typeface="Calibri"/>
                        <a:ea typeface="Calibri"/>
                        <a:cs typeface="Calibri"/>
                        <a:sym typeface="Calibri"/>
                      </a:endParaRPr>
                    </a:p>
                  </a:txBody>
                  <a:tcPr marT="91425" marB="91425" marR="91425" marL="91425"/>
                </a:tc>
                <a:tc>
                  <a:txBody>
                    <a:bodyPr/>
                    <a:lstStyle/>
                    <a:p>
                      <a:pPr indent="0" lvl="0" marL="0" marR="0" rtl="0" algn="l">
                        <a:lnSpc>
                          <a:spcPct val="100000"/>
                        </a:lnSpc>
                        <a:spcBef>
                          <a:spcPts val="0"/>
                        </a:spcBef>
                        <a:spcAft>
                          <a:spcPts val="0"/>
                        </a:spcAft>
                        <a:buClr>
                          <a:srgbClr val="000000"/>
                        </a:buClr>
                        <a:buSzPts val="1800"/>
                        <a:buFont typeface="Arial"/>
                        <a:buNone/>
                      </a:pPr>
                      <a:r>
                        <a:rPr lang="en-US" sz="1800" u="none" cap="none" strike="noStrike">
                          <a:latin typeface="Calibri"/>
                          <a:ea typeface="Calibri"/>
                          <a:cs typeface="Calibri"/>
                          <a:sym typeface="Calibri"/>
                        </a:rPr>
                        <a:t>Juist! Parijs is de hoofdstad van Frankrijk.</a:t>
                      </a:r>
                      <a:endParaRPr sz="1800" u="none" cap="none" strike="noStrike">
                        <a:latin typeface="Calibri"/>
                        <a:ea typeface="Calibri"/>
                        <a:cs typeface="Calibri"/>
                        <a:sym typeface="Calibri"/>
                      </a:endParaRPr>
                    </a:p>
                  </a:txBody>
                  <a:tcPr marT="91425" marB="91425" marR="91425" marL="91425"/>
                </a:tc>
              </a:tr>
              <a:tr h="190500">
                <a:tc>
                  <a:txBody>
                    <a:bodyPr/>
                    <a:lstStyle/>
                    <a:p>
                      <a:pPr indent="0" lvl="0" marL="0" marR="0" rtl="0" algn="l">
                        <a:lnSpc>
                          <a:spcPct val="100000"/>
                        </a:lnSpc>
                        <a:spcBef>
                          <a:spcPts val="0"/>
                        </a:spcBef>
                        <a:spcAft>
                          <a:spcPts val="0"/>
                        </a:spcAft>
                        <a:buClr>
                          <a:srgbClr val="000000"/>
                        </a:buClr>
                        <a:buSzPts val="1800"/>
                        <a:buFont typeface="Arial"/>
                        <a:buNone/>
                      </a:pPr>
                      <a:r>
                        <a:rPr lang="en-US" sz="1800" u="none" cap="none" strike="noStrike">
                          <a:latin typeface="Calibri"/>
                          <a:ea typeface="Calibri"/>
                          <a:cs typeface="Calibri"/>
                          <a:sym typeface="Calibri"/>
                        </a:rPr>
                        <a:t>2</a:t>
                      </a:r>
                      <a:endParaRPr sz="1800" u="none" cap="none" strike="noStrike">
                        <a:latin typeface="Calibri"/>
                        <a:ea typeface="Calibri"/>
                        <a:cs typeface="Calibri"/>
                        <a:sym typeface="Calibri"/>
                      </a:endParaRPr>
                    </a:p>
                  </a:txBody>
                  <a:tcPr marT="91425" marB="91425" marR="91425" marL="91425"/>
                </a:tc>
                <a:tc>
                  <a:txBody>
                    <a:bodyPr/>
                    <a:lstStyle/>
                    <a:p>
                      <a:pPr indent="0" lvl="0" marL="0" marR="0" rtl="0" algn="l">
                        <a:lnSpc>
                          <a:spcPct val="100000"/>
                        </a:lnSpc>
                        <a:spcBef>
                          <a:spcPts val="0"/>
                        </a:spcBef>
                        <a:spcAft>
                          <a:spcPts val="0"/>
                        </a:spcAft>
                        <a:buClr>
                          <a:srgbClr val="000000"/>
                        </a:buClr>
                        <a:buSzPts val="1800"/>
                        <a:buFont typeface="Arial"/>
                        <a:buNone/>
                      </a:pPr>
                      <a:r>
                        <a:rPr lang="en-US" sz="1800" u="none" cap="none" strike="noStrike">
                          <a:latin typeface="Calibri"/>
                          <a:ea typeface="Calibri"/>
                          <a:cs typeface="Calibri"/>
                          <a:sym typeface="Calibri"/>
                        </a:rPr>
                        <a:t>Waar/Onjuist</a:t>
                      </a:r>
                      <a:endParaRPr sz="1800" u="none" cap="none" strike="noStrike">
                        <a:latin typeface="Calibri"/>
                        <a:ea typeface="Calibri"/>
                        <a:cs typeface="Calibri"/>
                        <a:sym typeface="Calibri"/>
                      </a:endParaRPr>
                    </a:p>
                  </a:txBody>
                  <a:tcPr marT="91425" marB="91425" marR="91425" marL="91425"/>
                </a:tc>
                <a:tc>
                  <a:txBody>
                    <a:bodyPr/>
                    <a:lstStyle/>
                    <a:p>
                      <a:pPr indent="0" lvl="0" marL="0" marR="0" rtl="0" algn="l">
                        <a:lnSpc>
                          <a:spcPct val="100000"/>
                        </a:lnSpc>
                        <a:spcBef>
                          <a:spcPts val="0"/>
                        </a:spcBef>
                        <a:spcAft>
                          <a:spcPts val="0"/>
                        </a:spcAft>
                        <a:buClr>
                          <a:srgbClr val="000000"/>
                        </a:buClr>
                        <a:buSzPts val="1800"/>
                        <a:buFont typeface="Arial"/>
                        <a:buNone/>
                      </a:pPr>
                      <a:r>
                        <a:rPr lang="en-US" sz="1800" u="none" cap="none" strike="noStrike">
                          <a:latin typeface="Calibri"/>
                          <a:ea typeface="Calibri"/>
                          <a:cs typeface="Calibri"/>
                          <a:sym typeface="Calibri"/>
                        </a:rPr>
                        <a:t>Water kookt bij 100°C.</a:t>
                      </a:r>
                      <a:endParaRPr sz="1800" u="none" cap="none" strike="noStrike">
                        <a:latin typeface="Calibri"/>
                        <a:ea typeface="Calibri"/>
                        <a:cs typeface="Calibri"/>
                        <a:sym typeface="Calibri"/>
                      </a:endParaRPr>
                    </a:p>
                  </a:txBody>
                  <a:tcPr marT="91425" marB="91425" marR="91425" marL="91425"/>
                </a:tc>
                <a:tc>
                  <a:txBody>
                    <a:bodyPr/>
                    <a:lstStyle/>
                    <a:p>
                      <a:pPr indent="0" lvl="0" marL="0" marR="0" rtl="0" algn="l">
                        <a:lnSpc>
                          <a:spcPct val="100000"/>
                        </a:lnSpc>
                        <a:spcBef>
                          <a:spcPts val="0"/>
                        </a:spcBef>
                        <a:spcAft>
                          <a:spcPts val="0"/>
                        </a:spcAft>
                        <a:buClr>
                          <a:srgbClr val="000000"/>
                        </a:buClr>
                        <a:buSzPts val="1800"/>
                        <a:buFont typeface="Arial"/>
                        <a:buNone/>
                      </a:pPr>
                      <a:r>
                        <a:rPr lang="en-US" sz="1800" u="none" cap="none" strike="noStrike">
                          <a:latin typeface="Calibri"/>
                          <a:ea typeface="Calibri"/>
                          <a:cs typeface="Calibri"/>
                          <a:sym typeface="Calibri"/>
                        </a:rPr>
                        <a:t>Waar / Onwaar</a:t>
                      </a:r>
                      <a:endParaRPr sz="1800" u="none" cap="none" strike="noStrike">
                        <a:latin typeface="Calibri"/>
                        <a:ea typeface="Calibri"/>
                        <a:cs typeface="Calibri"/>
                        <a:sym typeface="Calibri"/>
                      </a:endParaRPr>
                    </a:p>
                  </a:txBody>
                  <a:tcPr marT="91425" marB="91425" marR="91425" marL="91425"/>
                </a:tc>
                <a:tc>
                  <a:txBody>
                    <a:bodyPr/>
                    <a:lstStyle/>
                    <a:p>
                      <a:pPr indent="0" lvl="0" marL="0" marR="0" rtl="0" algn="l">
                        <a:lnSpc>
                          <a:spcPct val="100000"/>
                        </a:lnSpc>
                        <a:spcBef>
                          <a:spcPts val="0"/>
                        </a:spcBef>
                        <a:spcAft>
                          <a:spcPts val="0"/>
                        </a:spcAft>
                        <a:buClr>
                          <a:srgbClr val="000000"/>
                        </a:buClr>
                        <a:buSzPts val="1800"/>
                        <a:buFont typeface="Arial"/>
                        <a:buNone/>
                      </a:pPr>
                      <a:r>
                        <a:rPr lang="en-US" sz="1800" u="none" cap="none" strike="noStrike">
                          <a:latin typeface="Calibri"/>
                          <a:ea typeface="Calibri"/>
                          <a:cs typeface="Calibri"/>
                          <a:sym typeface="Calibri"/>
                        </a:rPr>
                        <a:t>Waar</a:t>
                      </a:r>
                      <a:endParaRPr sz="1800" u="none" cap="none" strike="noStrike">
                        <a:latin typeface="Calibri"/>
                        <a:ea typeface="Calibri"/>
                        <a:cs typeface="Calibri"/>
                        <a:sym typeface="Calibri"/>
                      </a:endParaRPr>
                    </a:p>
                  </a:txBody>
                  <a:tcPr marT="91425" marB="91425" marR="91425" marL="91425"/>
                </a:tc>
                <a:tc>
                  <a:txBody>
                    <a:bodyPr/>
                    <a:lstStyle/>
                    <a:p>
                      <a:pPr indent="0" lvl="0" marL="0" marR="0" rtl="0" algn="l">
                        <a:lnSpc>
                          <a:spcPct val="100000"/>
                        </a:lnSpc>
                        <a:spcBef>
                          <a:spcPts val="0"/>
                        </a:spcBef>
                        <a:spcAft>
                          <a:spcPts val="0"/>
                        </a:spcAft>
                        <a:buClr>
                          <a:srgbClr val="000000"/>
                        </a:buClr>
                        <a:buSzPts val="1800"/>
                        <a:buFont typeface="Arial"/>
                        <a:buNone/>
                      </a:pPr>
                      <a:r>
                        <a:rPr lang="en-US" sz="1800" u="none" cap="none" strike="noStrike">
                          <a:latin typeface="Calibri"/>
                          <a:ea typeface="Calibri"/>
                          <a:cs typeface="Calibri"/>
                          <a:sym typeface="Calibri"/>
                        </a:rPr>
                        <a:t>Goed gedaan! Dit is waar op zeeniveau.</a:t>
                      </a:r>
                      <a:endParaRPr sz="1800" u="none" cap="none" strike="noStrike">
                        <a:latin typeface="Calibri"/>
                        <a:ea typeface="Calibri"/>
                        <a:cs typeface="Calibri"/>
                        <a:sym typeface="Calibri"/>
                      </a:endParaRPr>
                    </a:p>
                  </a:txBody>
                  <a:tcPr marT="91425" marB="91425" marR="91425" marL="91425"/>
                </a:tc>
              </a:tr>
              <a:tr h="190500">
                <a:tc>
                  <a:txBody>
                    <a:bodyPr/>
                    <a:lstStyle/>
                    <a:p>
                      <a:pPr indent="0" lvl="0" marL="0" marR="0" rtl="0" algn="l">
                        <a:lnSpc>
                          <a:spcPct val="100000"/>
                        </a:lnSpc>
                        <a:spcBef>
                          <a:spcPts val="0"/>
                        </a:spcBef>
                        <a:spcAft>
                          <a:spcPts val="0"/>
                        </a:spcAft>
                        <a:buClr>
                          <a:srgbClr val="000000"/>
                        </a:buClr>
                        <a:buSzPts val="1800"/>
                        <a:buFont typeface="Arial"/>
                        <a:buNone/>
                      </a:pPr>
                      <a:r>
                        <a:rPr lang="en-US" sz="1800" u="none" cap="none" strike="noStrike">
                          <a:latin typeface="Calibri"/>
                          <a:ea typeface="Calibri"/>
                          <a:cs typeface="Calibri"/>
                          <a:sym typeface="Calibri"/>
                        </a:rPr>
                        <a:t>3</a:t>
                      </a:r>
                      <a:endParaRPr sz="1800" u="none" cap="none" strike="noStrike">
                        <a:latin typeface="Calibri"/>
                        <a:ea typeface="Calibri"/>
                        <a:cs typeface="Calibri"/>
                        <a:sym typeface="Calibri"/>
                      </a:endParaRPr>
                    </a:p>
                  </a:txBody>
                  <a:tcPr marT="91425" marB="91425" marR="91425" marL="91425"/>
                </a:tc>
                <a:tc>
                  <a:txBody>
                    <a:bodyPr/>
                    <a:lstStyle/>
                    <a:p>
                      <a:pPr indent="0" lvl="0" marL="0" marR="0" rtl="0" algn="l">
                        <a:lnSpc>
                          <a:spcPct val="100000"/>
                        </a:lnSpc>
                        <a:spcBef>
                          <a:spcPts val="0"/>
                        </a:spcBef>
                        <a:spcAft>
                          <a:spcPts val="0"/>
                        </a:spcAft>
                        <a:buClr>
                          <a:srgbClr val="000000"/>
                        </a:buClr>
                        <a:buSzPts val="1800"/>
                        <a:buFont typeface="Arial"/>
                        <a:buNone/>
                      </a:pPr>
                      <a:r>
                        <a:rPr lang="en-US" sz="1800" u="none" cap="none" strike="noStrike">
                          <a:latin typeface="Calibri"/>
                          <a:ea typeface="Calibri"/>
                          <a:cs typeface="Calibri"/>
                          <a:sym typeface="Calibri"/>
                        </a:rPr>
                        <a:t>Vul in</a:t>
                      </a:r>
                      <a:endParaRPr sz="1800" u="none" cap="none" strike="noStrike">
                        <a:latin typeface="Calibri"/>
                        <a:ea typeface="Calibri"/>
                        <a:cs typeface="Calibri"/>
                        <a:sym typeface="Calibri"/>
                      </a:endParaRPr>
                    </a:p>
                  </a:txBody>
                  <a:tcPr marT="91425" marB="91425" marR="91425" marL="91425"/>
                </a:tc>
                <a:tc>
                  <a:txBody>
                    <a:bodyPr/>
                    <a:lstStyle/>
                    <a:p>
                      <a:pPr indent="0" lvl="0" marL="0" marR="0" rtl="0" algn="l">
                        <a:lnSpc>
                          <a:spcPct val="100000"/>
                        </a:lnSpc>
                        <a:spcBef>
                          <a:spcPts val="0"/>
                        </a:spcBef>
                        <a:spcAft>
                          <a:spcPts val="0"/>
                        </a:spcAft>
                        <a:buClr>
                          <a:srgbClr val="000000"/>
                        </a:buClr>
                        <a:buSzPts val="1800"/>
                        <a:buFont typeface="Arial"/>
                        <a:buNone/>
                      </a:pPr>
                      <a:r>
                        <a:rPr lang="en-US" sz="1800" u="none" cap="none" strike="noStrike">
                          <a:latin typeface="Calibri"/>
                          <a:ea typeface="Calibri"/>
                          <a:cs typeface="Calibri"/>
                          <a:sym typeface="Calibri"/>
                        </a:rPr>
                        <a:t>De grootste planeet in ons zonnestelsel is ________.</a:t>
                      </a:r>
                      <a:endParaRPr sz="1800" u="none" cap="none" strike="noStrike">
                        <a:latin typeface="Calibri"/>
                        <a:ea typeface="Calibri"/>
                        <a:cs typeface="Calibri"/>
                        <a:sym typeface="Calibri"/>
                      </a:endParaRPr>
                    </a:p>
                  </a:txBody>
                  <a:tcPr marT="91425" marB="91425" marR="91425" marL="91425"/>
                </a:tc>
                <a:tc>
                  <a:txBody>
                    <a:bodyPr/>
                    <a:lstStyle/>
                    <a:p>
                      <a:pPr indent="0" lvl="0" marL="0" marR="0" rtl="0" algn="l">
                        <a:lnSpc>
                          <a:spcPct val="100000"/>
                        </a:lnSpc>
                        <a:spcBef>
                          <a:spcPts val="0"/>
                        </a:spcBef>
                        <a:spcAft>
                          <a:spcPts val="0"/>
                        </a:spcAft>
                        <a:buClr>
                          <a:srgbClr val="000000"/>
                        </a:buClr>
                        <a:buSzPts val="1800"/>
                        <a:buFont typeface="Arial"/>
                        <a:buNone/>
                      </a:pPr>
                      <a:r>
                        <a:rPr lang="en-US" sz="1800" u="none" cap="none" strike="noStrike">
                          <a:latin typeface="Calibri"/>
                          <a:ea typeface="Calibri"/>
                          <a:cs typeface="Calibri"/>
                          <a:sym typeface="Calibri"/>
                        </a:rPr>
                        <a:t>Open tekstvak</a:t>
                      </a:r>
                      <a:endParaRPr sz="1800" u="none" cap="none" strike="noStrike">
                        <a:latin typeface="Calibri"/>
                        <a:ea typeface="Calibri"/>
                        <a:cs typeface="Calibri"/>
                        <a:sym typeface="Calibri"/>
                      </a:endParaRPr>
                    </a:p>
                  </a:txBody>
                  <a:tcPr marT="91425" marB="91425" marR="91425" marL="91425"/>
                </a:tc>
                <a:tc>
                  <a:txBody>
                    <a:bodyPr/>
                    <a:lstStyle/>
                    <a:p>
                      <a:pPr indent="0" lvl="0" marL="0" marR="0" rtl="0" algn="l">
                        <a:lnSpc>
                          <a:spcPct val="100000"/>
                        </a:lnSpc>
                        <a:spcBef>
                          <a:spcPts val="0"/>
                        </a:spcBef>
                        <a:spcAft>
                          <a:spcPts val="0"/>
                        </a:spcAft>
                        <a:buClr>
                          <a:srgbClr val="000000"/>
                        </a:buClr>
                        <a:buSzPts val="1800"/>
                        <a:buFont typeface="Arial"/>
                        <a:buNone/>
                      </a:pPr>
                      <a:r>
                        <a:rPr lang="en-US" sz="1800" u="none" cap="none" strike="noStrike">
                          <a:latin typeface="Calibri"/>
                          <a:ea typeface="Calibri"/>
                          <a:cs typeface="Calibri"/>
                          <a:sym typeface="Calibri"/>
                        </a:rPr>
                        <a:t>Jupiter</a:t>
                      </a:r>
                      <a:endParaRPr sz="1800" u="none" cap="none" strike="noStrike">
                        <a:latin typeface="Calibri"/>
                        <a:ea typeface="Calibri"/>
                        <a:cs typeface="Calibri"/>
                        <a:sym typeface="Calibri"/>
                      </a:endParaRPr>
                    </a:p>
                  </a:txBody>
                  <a:tcPr marT="91425" marB="91425" marR="91425" marL="91425"/>
                </a:tc>
                <a:tc>
                  <a:txBody>
                    <a:bodyPr/>
                    <a:lstStyle/>
                    <a:p>
                      <a:pPr indent="0" lvl="0" marL="0" marR="0" rtl="0" algn="l">
                        <a:lnSpc>
                          <a:spcPct val="100000"/>
                        </a:lnSpc>
                        <a:spcBef>
                          <a:spcPts val="0"/>
                        </a:spcBef>
                        <a:spcAft>
                          <a:spcPts val="0"/>
                        </a:spcAft>
                        <a:buClr>
                          <a:srgbClr val="000000"/>
                        </a:buClr>
                        <a:buSzPts val="1800"/>
                        <a:buFont typeface="Arial"/>
                        <a:buNone/>
                      </a:pPr>
                      <a:r>
                        <a:rPr lang="en-US" sz="1800" u="none" cap="none" strike="noStrike">
                          <a:latin typeface="Calibri"/>
                          <a:ea typeface="Calibri"/>
                          <a:cs typeface="Calibri"/>
                          <a:sym typeface="Calibri"/>
                        </a:rPr>
                        <a:t>Onthoud: Jupiter is de grootste planeet!</a:t>
                      </a:r>
                      <a:endParaRPr sz="1800" u="none" cap="none" strike="noStrike">
                        <a:latin typeface="Calibri"/>
                        <a:ea typeface="Calibri"/>
                        <a:cs typeface="Calibri"/>
                        <a:sym typeface="Calibri"/>
                      </a:endParaRPr>
                    </a:p>
                  </a:txBody>
                  <a:tcPr marT="91425" marB="91425" marR="91425" marL="91425"/>
                </a:tc>
              </a:tr>
              <a:tr h="190500">
                <a:tc>
                  <a:txBody>
                    <a:bodyPr/>
                    <a:lstStyle/>
                    <a:p>
                      <a:pPr indent="0" lvl="0" marL="0" marR="0" rtl="0" algn="l">
                        <a:lnSpc>
                          <a:spcPct val="100000"/>
                        </a:lnSpc>
                        <a:spcBef>
                          <a:spcPts val="0"/>
                        </a:spcBef>
                        <a:spcAft>
                          <a:spcPts val="0"/>
                        </a:spcAft>
                        <a:buClr>
                          <a:srgbClr val="000000"/>
                        </a:buClr>
                        <a:buSzPts val="1800"/>
                        <a:buFont typeface="Arial"/>
                        <a:buNone/>
                      </a:pPr>
                      <a:r>
                        <a:rPr lang="en-US" sz="1800" u="none" cap="none" strike="noStrike">
                          <a:latin typeface="Calibri"/>
                          <a:ea typeface="Calibri"/>
                          <a:cs typeface="Calibri"/>
                          <a:sym typeface="Calibri"/>
                        </a:rPr>
                        <a:t>4</a:t>
                      </a:r>
                      <a:endParaRPr sz="1800" u="none" cap="none" strike="noStrike">
                        <a:latin typeface="Calibri"/>
                        <a:ea typeface="Calibri"/>
                        <a:cs typeface="Calibri"/>
                        <a:sym typeface="Calibri"/>
                      </a:endParaRPr>
                    </a:p>
                  </a:txBody>
                  <a:tcPr marT="91425" marB="91425" marR="91425" marL="91425"/>
                </a:tc>
                <a:tc>
                  <a:txBody>
                    <a:bodyPr/>
                    <a:lstStyle/>
                    <a:p>
                      <a:pPr indent="0" lvl="0" marL="0" marR="0" rtl="0" algn="l">
                        <a:lnSpc>
                          <a:spcPct val="100000"/>
                        </a:lnSpc>
                        <a:spcBef>
                          <a:spcPts val="0"/>
                        </a:spcBef>
                        <a:spcAft>
                          <a:spcPts val="0"/>
                        </a:spcAft>
                        <a:buClr>
                          <a:srgbClr val="000000"/>
                        </a:buClr>
                        <a:buSzPts val="1800"/>
                        <a:buFont typeface="Arial"/>
                        <a:buNone/>
                      </a:pPr>
                      <a:r>
                        <a:rPr lang="en-US" sz="1800" u="none" cap="none" strike="noStrike">
                          <a:latin typeface="Calibri"/>
                          <a:ea typeface="Calibri"/>
                          <a:cs typeface="Calibri"/>
                          <a:sym typeface="Calibri"/>
                        </a:rPr>
                        <a:t>Slepen en neerzetten</a:t>
                      </a:r>
                      <a:endParaRPr sz="1800" u="none" cap="none" strike="noStrike">
                        <a:latin typeface="Calibri"/>
                        <a:ea typeface="Calibri"/>
                        <a:cs typeface="Calibri"/>
                        <a:sym typeface="Calibri"/>
                      </a:endParaRPr>
                    </a:p>
                  </a:txBody>
                  <a:tcPr marT="91425" marB="91425" marR="91425" marL="91425"/>
                </a:tc>
                <a:tc>
                  <a:txBody>
                    <a:bodyPr/>
                    <a:lstStyle/>
                    <a:p>
                      <a:pPr indent="0" lvl="0" marL="0" marR="0" rtl="0" algn="l">
                        <a:lnSpc>
                          <a:spcPct val="100000"/>
                        </a:lnSpc>
                        <a:spcBef>
                          <a:spcPts val="0"/>
                        </a:spcBef>
                        <a:spcAft>
                          <a:spcPts val="0"/>
                        </a:spcAft>
                        <a:buClr>
                          <a:srgbClr val="000000"/>
                        </a:buClr>
                        <a:buSzPts val="1800"/>
                        <a:buFont typeface="Arial"/>
                        <a:buNone/>
                      </a:pPr>
                      <a:r>
                        <a:rPr lang="en-US" sz="1800" u="none" cap="none" strike="noStrike">
                          <a:latin typeface="Calibri"/>
                          <a:ea typeface="Calibri"/>
                          <a:cs typeface="Calibri"/>
                          <a:sym typeface="Calibri"/>
                        </a:rPr>
                        <a:t>Sorteer de dieren in zoogdieren en vogels.</a:t>
                      </a:r>
                      <a:endParaRPr sz="1800" u="none" cap="none" strike="noStrike">
                        <a:latin typeface="Calibri"/>
                        <a:ea typeface="Calibri"/>
                        <a:cs typeface="Calibri"/>
                        <a:sym typeface="Calibri"/>
                      </a:endParaRPr>
                    </a:p>
                  </a:txBody>
                  <a:tcPr marT="91425" marB="91425" marR="91425" marL="91425"/>
                </a:tc>
                <a:tc>
                  <a:txBody>
                    <a:bodyPr/>
                    <a:lstStyle/>
                    <a:p>
                      <a:pPr indent="0" lvl="0" marL="0" marR="0" rtl="0" algn="l">
                        <a:lnSpc>
                          <a:spcPct val="100000"/>
                        </a:lnSpc>
                        <a:spcBef>
                          <a:spcPts val="0"/>
                        </a:spcBef>
                        <a:spcAft>
                          <a:spcPts val="0"/>
                        </a:spcAft>
                        <a:buClr>
                          <a:srgbClr val="000000"/>
                        </a:buClr>
                        <a:buSzPts val="1800"/>
                        <a:buFont typeface="Arial"/>
                        <a:buNone/>
                      </a:pPr>
                      <a:r>
                        <a:rPr lang="en-US" sz="1800" u="none" cap="none" strike="noStrike">
                          <a:latin typeface="Calibri"/>
                          <a:ea typeface="Calibri"/>
                          <a:cs typeface="Calibri"/>
                          <a:sym typeface="Calibri"/>
                        </a:rPr>
                        <a:t>Lijst met dierennamen + categorieën</a:t>
                      </a:r>
                      <a:endParaRPr sz="1800" u="none" cap="none" strike="noStrike">
                        <a:latin typeface="Calibri"/>
                        <a:ea typeface="Calibri"/>
                        <a:cs typeface="Calibri"/>
                        <a:sym typeface="Calibri"/>
                      </a:endParaRPr>
                    </a:p>
                  </a:txBody>
                  <a:tcPr marT="91425" marB="91425" marR="91425" marL="91425"/>
                </a:tc>
                <a:tc>
                  <a:txBody>
                    <a:bodyPr/>
                    <a:lstStyle/>
                    <a:p>
                      <a:pPr indent="0" lvl="0" marL="0" marR="0" rtl="0" algn="l">
                        <a:lnSpc>
                          <a:spcPct val="100000"/>
                        </a:lnSpc>
                        <a:spcBef>
                          <a:spcPts val="0"/>
                        </a:spcBef>
                        <a:spcAft>
                          <a:spcPts val="0"/>
                        </a:spcAft>
                        <a:buClr>
                          <a:srgbClr val="000000"/>
                        </a:buClr>
                        <a:buSzPts val="1800"/>
                        <a:buFont typeface="Arial"/>
                        <a:buNone/>
                      </a:pPr>
                      <a:r>
                        <a:rPr lang="en-US" sz="1800" u="none" cap="none" strike="noStrike">
                          <a:latin typeface="Calibri"/>
                          <a:ea typeface="Calibri"/>
                          <a:cs typeface="Calibri"/>
                          <a:sym typeface="Calibri"/>
                        </a:rPr>
                        <a:t>Juiste indeling</a:t>
                      </a:r>
                      <a:endParaRPr sz="1800" u="none" cap="none" strike="noStrike">
                        <a:latin typeface="Calibri"/>
                        <a:ea typeface="Calibri"/>
                        <a:cs typeface="Calibri"/>
                        <a:sym typeface="Calibri"/>
                      </a:endParaRPr>
                    </a:p>
                  </a:txBody>
                  <a:tcPr marT="91425" marB="91425" marR="91425" marL="91425"/>
                </a:tc>
                <a:tc>
                  <a:txBody>
                    <a:bodyPr/>
                    <a:lstStyle/>
                    <a:p>
                      <a:pPr indent="0" lvl="0" marL="0" marR="0" rtl="0" algn="l">
                        <a:lnSpc>
                          <a:spcPct val="100000"/>
                        </a:lnSpc>
                        <a:spcBef>
                          <a:spcPts val="0"/>
                        </a:spcBef>
                        <a:spcAft>
                          <a:spcPts val="0"/>
                        </a:spcAft>
                        <a:buClr>
                          <a:srgbClr val="000000"/>
                        </a:buClr>
                        <a:buSzPts val="1800"/>
                        <a:buFont typeface="Arial"/>
                        <a:buNone/>
                      </a:pPr>
                      <a:r>
                        <a:rPr lang="en-US" sz="1800" u="none" cap="none" strike="noStrike">
                          <a:latin typeface="Calibri"/>
                          <a:ea typeface="Calibri"/>
                          <a:cs typeface="Calibri"/>
                          <a:sym typeface="Calibri"/>
                        </a:rPr>
                        <a:t>Zoogdieren: Leeuw, Dolfijn; Vogels: Papegaai, Arend.</a:t>
                      </a:r>
                      <a:endParaRPr sz="1800" u="none" cap="none" strike="noStrike">
                        <a:latin typeface="Calibri"/>
                        <a:ea typeface="Calibri"/>
                        <a:cs typeface="Calibri"/>
                        <a:sym typeface="Calibri"/>
                      </a:endParaRPr>
                    </a:p>
                  </a:txBody>
                  <a:tcPr marT="91425" marB="91425" marR="91425" marL="91425"/>
                </a:tc>
              </a:tr>
              <a:tr h="3247125">
                <a:tc>
                  <a:txBody>
                    <a:bodyPr/>
                    <a:lstStyle/>
                    <a:p>
                      <a:pPr indent="0" lvl="0" marL="0" marR="0" rtl="0" algn="l">
                        <a:lnSpc>
                          <a:spcPct val="100000"/>
                        </a:lnSpc>
                        <a:spcBef>
                          <a:spcPts val="0"/>
                        </a:spcBef>
                        <a:spcAft>
                          <a:spcPts val="0"/>
                        </a:spcAft>
                        <a:buClr>
                          <a:srgbClr val="000000"/>
                        </a:buClr>
                        <a:buSzPts val="1800"/>
                        <a:buFont typeface="Arial"/>
                        <a:buNone/>
                      </a:pPr>
                      <a:r>
                        <a:rPr lang="en-US" sz="1800" u="none" cap="none" strike="noStrike">
                          <a:latin typeface="Calibri"/>
                          <a:ea typeface="Calibri"/>
                          <a:cs typeface="Calibri"/>
                          <a:sym typeface="Calibri"/>
                        </a:rPr>
                        <a:t>5</a:t>
                      </a:r>
                      <a:endParaRPr sz="1800" u="none" cap="none" strike="noStrike">
                        <a:latin typeface="Calibri"/>
                        <a:ea typeface="Calibri"/>
                        <a:cs typeface="Calibri"/>
                        <a:sym typeface="Calibri"/>
                      </a:endParaRPr>
                    </a:p>
                  </a:txBody>
                  <a:tcPr marT="91425" marB="91425" marR="91425" marL="91425"/>
                </a:tc>
                <a:tc>
                  <a:txBody>
                    <a:bodyPr/>
                    <a:lstStyle/>
                    <a:p>
                      <a:pPr indent="0" lvl="0" marL="0" marR="0" rtl="0" algn="l">
                        <a:lnSpc>
                          <a:spcPct val="100000"/>
                        </a:lnSpc>
                        <a:spcBef>
                          <a:spcPts val="0"/>
                        </a:spcBef>
                        <a:spcAft>
                          <a:spcPts val="0"/>
                        </a:spcAft>
                        <a:buClr>
                          <a:srgbClr val="000000"/>
                        </a:buClr>
                        <a:buSzPts val="1800"/>
                        <a:buFont typeface="Arial"/>
                        <a:buNone/>
                      </a:pPr>
                      <a:r>
                        <a:rPr lang="en-US" sz="1800" u="none" cap="none" strike="noStrike">
                          <a:latin typeface="Calibri"/>
                          <a:ea typeface="Calibri"/>
                          <a:cs typeface="Calibri"/>
                          <a:sym typeface="Calibri"/>
                        </a:rPr>
                        <a:t>bij elkaar passen</a:t>
                      </a:r>
                      <a:endParaRPr sz="1800" u="none" cap="none" strike="noStrike">
                        <a:latin typeface="Calibri"/>
                        <a:ea typeface="Calibri"/>
                        <a:cs typeface="Calibri"/>
                        <a:sym typeface="Calibri"/>
                      </a:endParaRPr>
                    </a:p>
                  </a:txBody>
                  <a:tcPr marT="91425" marB="91425" marR="91425" marL="91425"/>
                </a:tc>
                <a:tc>
                  <a:txBody>
                    <a:bodyPr/>
                    <a:lstStyle/>
                    <a:p>
                      <a:pPr indent="0" lvl="0" marL="0" marR="0" rtl="0" algn="l">
                        <a:lnSpc>
                          <a:spcPct val="100000"/>
                        </a:lnSpc>
                        <a:spcBef>
                          <a:spcPts val="0"/>
                        </a:spcBef>
                        <a:spcAft>
                          <a:spcPts val="0"/>
                        </a:spcAft>
                        <a:buClr>
                          <a:srgbClr val="000000"/>
                        </a:buClr>
                        <a:buSzPts val="1800"/>
                        <a:buFont typeface="Arial"/>
                        <a:buNone/>
                      </a:pPr>
                      <a:r>
                        <a:rPr lang="en-US" sz="1800" u="none" cap="none" strike="noStrike">
                          <a:latin typeface="Calibri"/>
                          <a:ea typeface="Calibri"/>
                          <a:cs typeface="Calibri"/>
                          <a:sym typeface="Calibri"/>
                        </a:rPr>
                        <a:t>Zoek de uitvinder bij zijn uitvinding.</a:t>
                      </a:r>
                      <a:endParaRPr sz="1800" u="none" cap="none" strike="noStrike">
                        <a:latin typeface="Calibri"/>
                        <a:ea typeface="Calibri"/>
                        <a:cs typeface="Calibri"/>
                        <a:sym typeface="Calibri"/>
                      </a:endParaRPr>
                    </a:p>
                  </a:txBody>
                  <a:tcPr marT="91425" marB="91425" marR="91425" marL="91425"/>
                </a:tc>
                <a:tc>
                  <a:txBody>
                    <a:bodyPr/>
                    <a:lstStyle/>
                    <a:p>
                      <a:pPr indent="0" lvl="0" marL="0" marR="0" rtl="0" algn="l">
                        <a:lnSpc>
                          <a:spcPct val="100000"/>
                        </a:lnSpc>
                        <a:spcBef>
                          <a:spcPts val="0"/>
                        </a:spcBef>
                        <a:spcAft>
                          <a:spcPts val="0"/>
                        </a:spcAft>
                        <a:buClr>
                          <a:srgbClr val="000000"/>
                        </a:buClr>
                        <a:buSzPts val="1800"/>
                        <a:buFont typeface="Arial"/>
                        <a:buNone/>
                      </a:pPr>
                      <a:r>
                        <a:rPr lang="en-US" sz="1800" u="none" cap="none" strike="noStrike">
                          <a:latin typeface="Calibri"/>
                          <a:ea typeface="Calibri"/>
                          <a:cs typeface="Calibri"/>
                          <a:sym typeface="Calibri"/>
                        </a:rPr>
                        <a:t>Linkerkolom: Namen, Rechter kolom: Uitvindingen</a:t>
                      </a:r>
                      <a:endParaRPr sz="1800" u="none" cap="none" strike="noStrike">
                        <a:latin typeface="Calibri"/>
                        <a:ea typeface="Calibri"/>
                        <a:cs typeface="Calibri"/>
                        <a:sym typeface="Calibri"/>
                      </a:endParaRPr>
                    </a:p>
                  </a:txBody>
                  <a:tcPr marT="91425" marB="91425" marR="91425" marL="91425"/>
                </a:tc>
                <a:tc>
                  <a:txBody>
                    <a:bodyPr/>
                    <a:lstStyle/>
                    <a:p>
                      <a:pPr indent="0" lvl="0" marL="0" marR="0" rtl="0" algn="l">
                        <a:lnSpc>
                          <a:spcPct val="100000"/>
                        </a:lnSpc>
                        <a:spcBef>
                          <a:spcPts val="0"/>
                        </a:spcBef>
                        <a:spcAft>
                          <a:spcPts val="0"/>
                        </a:spcAft>
                        <a:buClr>
                          <a:srgbClr val="000000"/>
                        </a:buClr>
                        <a:buSzPts val="1800"/>
                        <a:buFont typeface="Arial"/>
                        <a:buNone/>
                      </a:pPr>
                      <a:r>
                        <a:rPr lang="en-US" sz="1800" u="none" cap="none" strike="noStrike">
                          <a:latin typeface="Calibri"/>
                          <a:ea typeface="Calibri"/>
                          <a:cs typeface="Calibri"/>
                          <a:sym typeface="Calibri"/>
                        </a:rPr>
                        <a:t>Juiste koppelingen</a:t>
                      </a:r>
                      <a:endParaRPr sz="1800" u="none" cap="none" strike="noStrike">
                        <a:latin typeface="Calibri"/>
                        <a:ea typeface="Calibri"/>
                        <a:cs typeface="Calibri"/>
                        <a:sym typeface="Calibri"/>
                      </a:endParaRPr>
                    </a:p>
                  </a:txBody>
                  <a:tcPr marT="91425" marB="91425" marR="91425" marL="91425"/>
                </a:tc>
                <a:tc>
                  <a:txBody>
                    <a:bodyPr/>
                    <a:lstStyle/>
                    <a:p>
                      <a:pPr indent="0" lvl="0" marL="0" marR="0" rtl="0" algn="l">
                        <a:lnSpc>
                          <a:spcPct val="100000"/>
                        </a:lnSpc>
                        <a:spcBef>
                          <a:spcPts val="0"/>
                        </a:spcBef>
                        <a:spcAft>
                          <a:spcPts val="0"/>
                        </a:spcAft>
                        <a:buClr>
                          <a:srgbClr val="000000"/>
                        </a:buClr>
                        <a:buSzPts val="1800"/>
                        <a:buFont typeface="Arial"/>
                        <a:buNone/>
                      </a:pPr>
                      <a:r>
                        <a:rPr lang="en-US" sz="1800" u="none" cap="none" strike="noStrike">
                          <a:latin typeface="Calibri"/>
                          <a:ea typeface="Calibri"/>
                          <a:cs typeface="Calibri"/>
                          <a:sym typeface="Calibri"/>
                        </a:rPr>
                        <a:t>Alan Turing → Informatica.</a:t>
                      </a:r>
                      <a:endParaRPr sz="1800" u="none" cap="none" strike="noStrike">
                        <a:latin typeface="Calibri"/>
                        <a:ea typeface="Calibri"/>
                        <a:cs typeface="Calibri"/>
                        <a:sym typeface="Calibri"/>
                      </a:endParaRPr>
                    </a:p>
                  </a:txBody>
                  <a:tcPr marT="91425" marB="91425" marR="91425" marL="91425"/>
                </a:tc>
              </a:tr>
            </a:tbl>
          </a:graphicData>
        </a:graphic>
      </p:graphicFrame>
      <p:sp>
        <p:nvSpPr>
          <p:cNvPr id="189" name="Google Shape;189;g3408979d82a_0_78"/>
          <p:cNvSpPr txBox="1"/>
          <p:nvPr/>
        </p:nvSpPr>
        <p:spPr>
          <a:xfrm>
            <a:off x="199825" y="831475"/>
            <a:ext cx="11740800" cy="1132800"/>
          </a:xfrm>
          <a:prstGeom prst="rect">
            <a:avLst/>
          </a:prstGeom>
          <a:noFill/>
          <a:ln>
            <a:noFill/>
          </a:ln>
        </p:spPr>
        <p:txBody>
          <a:bodyPr anchorCtr="0" anchor="t" bIns="91425" lIns="91425" spcFirstLastPara="1" rIns="91425" wrap="square" tIns="91425">
            <a:spAutoFit/>
          </a:bodyPr>
          <a:lstStyle/>
          <a:p>
            <a:pPr indent="0" lvl="0" marL="0" marR="0" rtl="0" algn="l">
              <a:lnSpc>
                <a:spcPct val="115000"/>
              </a:lnSpc>
              <a:spcBef>
                <a:spcPts val="1400"/>
              </a:spcBef>
              <a:spcAft>
                <a:spcPts val="0"/>
              </a:spcAft>
              <a:buClr>
                <a:srgbClr val="000000"/>
              </a:buClr>
              <a:buSzPts val="2400"/>
              <a:buFont typeface="Arial"/>
              <a:buNone/>
            </a:pPr>
            <a:r>
              <a:rPr b="1" i="0" lang="en-US" sz="2400" u="none" cap="none" strike="noStrike">
                <a:solidFill>
                  <a:srgbClr val="000000"/>
                </a:solidFill>
                <a:latin typeface="Calibri"/>
                <a:ea typeface="Calibri"/>
                <a:cs typeface="Calibri"/>
                <a:sym typeface="Calibri"/>
              </a:rPr>
              <a:t>3. Vraagtypes en structuur</a:t>
            </a:r>
            <a:endParaRPr b="1" i="0" sz="2400" u="none" cap="none" strike="noStrike">
              <a:solidFill>
                <a:srgbClr val="000000"/>
              </a:solidFill>
              <a:latin typeface="Calibri"/>
              <a:ea typeface="Calibri"/>
              <a:cs typeface="Calibri"/>
              <a:sym typeface="Calibri"/>
            </a:endParaRPr>
          </a:p>
          <a:p>
            <a:pPr indent="0" lvl="0" marL="0" marR="0" rtl="0" algn="l">
              <a:lnSpc>
                <a:spcPct val="115000"/>
              </a:lnSpc>
              <a:spcBef>
                <a:spcPts val="1200"/>
              </a:spcBef>
              <a:spcAft>
                <a:spcPts val="1200"/>
              </a:spcAft>
              <a:buClr>
                <a:srgbClr val="000000"/>
              </a:buClr>
              <a:buSzPts val="2400"/>
              <a:buFont typeface="Arial"/>
              <a:buNone/>
            </a:pPr>
            <a:r>
              <a:rPr b="0" i="1" lang="en-US" sz="2400" u="none" cap="none" strike="noStrike">
                <a:solidFill>
                  <a:srgbClr val="000000"/>
                </a:solidFill>
                <a:latin typeface="Calibri"/>
                <a:ea typeface="Calibri"/>
                <a:cs typeface="Calibri"/>
                <a:sym typeface="Calibri"/>
              </a:rPr>
              <a:t>(Een evenwichtige test bevat verschillende vraagtypes om verschillende vaardigheden te beoordelen).</a:t>
            </a:r>
            <a:endParaRPr b="0" i="1" sz="2400" u="none" cap="none" strike="noStrike">
              <a:solidFill>
                <a:srgbClr val="000000"/>
              </a:solidFill>
              <a:latin typeface="Calibri"/>
              <a:ea typeface="Calibri"/>
              <a:cs typeface="Calibri"/>
              <a:sym typeface="Calibri"/>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4" name="Shape 194"/>
        <p:cNvGrpSpPr/>
        <p:nvPr/>
      </p:nvGrpSpPr>
      <p:grpSpPr>
        <a:xfrm>
          <a:off x="0" y="0"/>
          <a:ext cx="0" cy="0"/>
          <a:chOff x="0" y="0"/>
          <a:chExt cx="0" cy="0"/>
        </a:xfrm>
      </p:grpSpPr>
      <p:sp>
        <p:nvSpPr>
          <p:cNvPr id="195" name="Google Shape;195;g3408979d82a_0_83"/>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lang="en-US" sz="3300"/>
              <a:t>Een quiz ontwerpen met een online tool (</a:t>
            </a:r>
            <a:r>
              <a:rPr b="1" lang="en-US" sz="2600">
                <a:solidFill>
                  <a:srgbClr val="FFFFFF"/>
                </a:solidFill>
              </a:rPr>
              <a:t>sjabloon voor het maken van een quiz)</a:t>
            </a:r>
            <a:endParaRPr sz="3300">
              <a:solidFill>
                <a:srgbClr val="FFFFFF"/>
              </a:solidFill>
            </a:endParaRPr>
          </a:p>
        </p:txBody>
      </p:sp>
      <p:sp>
        <p:nvSpPr>
          <p:cNvPr id="196" name="Google Shape;196;g3408979d82a_0_83"/>
          <p:cNvSpPr txBox="1"/>
          <p:nvPr/>
        </p:nvSpPr>
        <p:spPr>
          <a:xfrm>
            <a:off x="60300" y="1210575"/>
            <a:ext cx="11644800" cy="5443800"/>
          </a:xfrm>
          <a:prstGeom prst="rect">
            <a:avLst/>
          </a:prstGeom>
          <a:noFill/>
          <a:ln>
            <a:noFill/>
          </a:ln>
        </p:spPr>
        <p:txBody>
          <a:bodyPr anchorCtr="0" anchor="t" bIns="91425" lIns="91425" spcFirstLastPara="1" rIns="91425" wrap="square" tIns="91425">
            <a:spAutoFit/>
          </a:bodyPr>
          <a:lstStyle/>
          <a:p>
            <a:pPr indent="0" lvl="0" marL="0" marR="0" rtl="0" algn="l">
              <a:lnSpc>
                <a:spcPct val="115000"/>
              </a:lnSpc>
              <a:spcBef>
                <a:spcPts val="1400"/>
              </a:spcBef>
              <a:spcAft>
                <a:spcPts val="0"/>
              </a:spcAft>
              <a:buClr>
                <a:srgbClr val="000000"/>
              </a:buClr>
              <a:buSzPts val="2400"/>
              <a:buFont typeface="Arial"/>
              <a:buNone/>
            </a:pPr>
            <a:r>
              <a:rPr b="1" i="0" lang="en-US" sz="2400" u="none" cap="none" strike="noStrike">
                <a:solidFill>
                  <a:srgbClr val="000000"/>
                </a:solidFill>
                <a:latin typeface="Calibri"/>
                <a:ea typeface="Calibri"/>
                <a:cs typeface="Calibri"/>
                <a:sym typeface="Calibri"/>
              </a:rPr>
              <a:t>4. Feedbackstrategie</a:t>
            </a:r>
            <a:endParaRPr b="1" i="0" sz="2400" u="none" cap="none" strike="noStrike">
              <a:solidFill>
                <a:srgbClr val="000000"/>
              </a:solidFill>
              <a:latin typeface="Calibri"/>
              <a:ea typeface="Calibri"/>
              <a:cs typeface="Calibri"/>
              <a:sym typeface="Calibri"/>
            </a:endParaRPr>
          </a:p>
          <a:p>
            <a:pPr indent="-381000" lvl="0" marL="457200" marR="0" rtl="0" algn="l">
              <a:lnSpc>
                <a:spcPct val="115000"/>
              </a:lnSpc>
              <a:spcBef>
                <a:spcPts val="1200"/>
              </a:spcBef>
              <a:spcAft>
                <a:spcPts val="0"/>
              </a:spcAft>
              <a:buClr>
                <a:srgbClr val="000000"/>
              </a:buClr>
              <a:buSzPts val="2400"/>
              <a:buFont typeface="Arial"/>
              <a:buChar char="●"/>
            </a:pPr>
            <a:r>
              <a:rPr b="1" i="0" lang="en-US" sz="2400" u="none" cap="none" strike="noStrike">
                <a:solidFill>
                  <a:srgbClr val="000000"/>
                </a:solidFill>
                <a:latin typeface="Calibri"/>
                <a:ea typeface="Calibri"/>
                <a:cs typeface="Calibri"/>
                <a:sym typeface="Calibri"/>
              </a:rPr>
              <a:t>Onmiddellijke feedback: </a:t>
            </a:r>
            <a:r>
              <a:rPr b="0" i="0" lang="en-US" sz="2400" u="none" cap="none" strike="noStrike">
                <a:solidFill>
                  <a:srgbClr val="000000"/>
                </a:solidFill>
                <a:latin typeface="Calibri"/>
                <a:ea typeface="Calibri"/>
                <a:cs typeface="Calibri"/>
                <a:sym typeface="Calibri"/>
              </a:rPr>
              <a:t>(bv. de juiste antwoorden tonen na elke vraag of aan het einde).</a:t>
            </a:r>
            <a:endParaRPr b="0" i="0" sz="2400" u="none" cap="none" strike="noStrike">
              <a:solidFill>
                <a:srgbClr val="000000"/>
              </a:solidFill>
              <a:latin typeface="Calibri"/>
              <a:ea typeface="Calibri"/>
              <a:cs typeface="Calibri"/>
              <a:sym typeface="Calibri"/>
            </a:endParaRPr>
          </a:p>
          <a:p>
            <a:pPr indent="-381000" lvl="0" marL="457200" marR="0" rtl="0" algn="l">
              <a:lnSpc>
                <a:spcPct val="115000"/>
              </a:lnSpc>
              <a:spcBef>
                <a:spcPts val="0"/>
              </a:spcBef>
              <a:spcAft>
                <a:spcPts val="0"/>
              </a:spcAft>
              <a:buClr>
                <a:srgbClr val="000000"/>
              </a:buClr>
              <a:buSzPts val="2400"/>
              <a:buFont typeface="Arial"/>
              <a:buChar char="●"/>
            </a:pPr>
            <a:r>
              <a:rPr b="1" i="0" lang="en-US" sz="2400" u="none" cap="none" strike="noStrike">
                <a:solidFill>
                  <a:srgbClr val="000000"/>
                </a:solidFill>
                <a:latin typeface="Calibri"/>
                <a:ea typeface="Calibri"/>
                <a:cs typeface="Calibri"/>
                <a:sym typeface="Calibri"/>
              </a:rPr>
              <a:t>Hints (indien van toepassing):</a:t>
            </a:r>
            <a:r>
              <a:rPr b="0" i="0" lang="en-US" sz="2400" u="none" cap="none" strike="noStrike">
                <a:solidFill>
                  <a:srgbClr val="000000"/>
                </a:solidFill>
                <a:latin typeface="Calibri"/>
                <a:ea typeface="Calibri"/>
                <a:cs typeface="Calibri"/>
                <a:sym typeface="Calibri"/>
              </a:rPr>
              <a:t> Geef optionele hints voor moeilijke vragen.</a:t>
            </a:r>
            <a:endParaRPr b="0" i="0" sz="2400" u="none" cap="none" strike="noStrike">
              <a:solidFill>
                <a:srgbClr val="000000"/>
              </a:solidFill>
              <a:latin typeface="Calibri"/>
              <a:ea typeface="Calibri"/>
              <a:cs typeface="Calibri"/>
              <a:sym typeface="Calibri"/>
            </a:endParaRPr>
          </a:p>
          <a:p>
            <a:pPr indent="-381000" lvl="0" marL="457200" marR="0" rtl="0" algn="l">
              <a:lnSpc>
                <a:spcPct val="115000"/>
              </a:lnSpc>
              <a:spcBef>
                <a:spcPts val="0"/>
              </a:spcBef>
              <a:spcAft>
                <a:spcPts val="0"/>
              </a:spcAft>
              <a:buClr>
                <a:srgbClr val="000000"/>
              </a:buClr>
              <a:buSzPts val="2400"/>
              <a:buFont typeface="Arial"/>
              <a:buChar char="●"/>
            </a:pPr>
            <a:r>
              <a:rPr b="1" i="0" lang="en-US" sz="2400" u="none" cap="none" strike="noStrike">
                <a:solidFill>
                  <a:srgbClr val="000000"/>
                </a:solidFill>
                <a:latin typeface="Calibri"/>
                <a:ea typeface="Calibri"/>
                <a:cs typeface="Calibri"/>
                <a:sym typeface="Calibri"/>
              </a:rPr>
              <a:t>Herhalingsopties:</a:t>
            </a:r>
            <a:r>
              <a:rPr b="0" i="0" lang="en-US" sz="2400" u="none" cap="none" strike="noStrike">
                <a:solidFill>
                  <a:srgbClr val="000000"/>
                </a:solidFill>
                <a:latin typeface="Calibri"/>
                <a:ea typeface="Calibri"/>
                <a:cs typeface="Calibri"/>
                <a:sym typeface="Calibri"/>
              </a:rPr>
              <a:t> Laat leerlingen foute vragen opnieuw maken (indien formatief).</a:t>
            </a:r>
            <a:endParaRPr b="0" i="0" sz="2400" u="none" cap="none" strike="noStrike">
              <a:solidFill>
                <a:srgbClr val="000000"/>
              </a:solidFill>
              <a:latin typeface="Calibri"/>
              <a:ea typeface="Calibri"/>
              <a:cs typeface="Calibri"/>
              <a:sym typeface="Calibri"/>
            </a:endParaRPr>
          </a:p>
          <a:p>
            <a:pPr indent="0" lvl="0" marL="0" marR="0" rtl="0" algn="l">
              <a:lnSpc>
                <a:spcPct val="115000"/>
              </a:lnSpc>
              <a:spcBef>
                <a:spcPts val="1200"/>
              </a:spcBef>
              <a:spcAft>
                <a:spcPts val="0"/>
              </a:spcAft>
              <a:buClr>
                <a:srgbClr val="000000"/>
              </a:buClr>
              <a:buSzPts val="2400"/>
              <a:buFont typeface="Arial"/>
              <a:buNone/>
            </a:pPr>
            <a:r>
              <a:t/>
            </a:r>
            <a:endParaRPr b="0" i="0" sz="2400" u="none" cap="none" strike="noStrike">
              <a:solidFill>
                <a:srgbClr val="000000"/>
              </a:solidFill>
              <a:latin typeface="Calibri"/>
              <a:ea typeface="Calibri"/>
              <a:cs typeface="Calibri"/>
              <a:sym typeface="Calibri"/>
            </a:endParaRPr>
          </a:p>
          <a:p>
            <a:pPr indent="0" lvl="0" marL="0" marR="0" rtl="0" algn="l">
              <a:lnSpc>
                <a:spcPct val="115000"/>
              </a:lnSpc>
              <a:spcBef>
                <a:spcPts val="1400"/>
              </a:spcBef>
              <a:spcAft>
                <a:spcPts val="0"/>
              </a:spcAft>
              <a:buClr>
                <a:srgbClr val="000000"/>
              </a:buClr>
              <a:buSzPts val="2400"/>
              <a:buFont typeface="Arial"/>
              <a:buNone/>
            </a:pPr>
            <a:r>
              <a:rPr b="1" i="0" lang="en-US" sz="2400" u="none" cap="none" strike="noStrike">
                <a:solidFill>
                  <a:srgbClr val="000000"/>
                </a:solidFill>
                <a:latin typeface="Calibri"/>
                <a:ea typeface="Calibri"/>
                <a:cs typeface="Calibri"/>
                <a:sym typeface="Calibri"/>
              </a:rPr>
              <a:t>5. Quiz-instellingen en toegankelijkheid</a:t>
            </a:r>
            <a:endParaRPr b="1" i="0" sz="2400" u="none" cap="none" strike="noStrike">
              <a:solidFill>
                <a:srgbClr val="000000"/>
              </a:solidFill>
              <a:latin typeface="Calibri"/>
              <a:ea typeface="Calibri"/>
              <a:cs typeface="Calibri"/>
              <a:sym typeface="Calibri"/>
            </a:endParaRPr>
          </a:p>
          <a:p>
            <a:pPr indent="-381000" lvl="0" marL="457200" marR="0" rtl="0" algn="l">
              <a:lnSpc>
                <a:spcPct val="115000"/>
              </a:lnSpc>
              <a:spcBef>
                <a:spcPts val="1200"/>
              </a:spcBef>
              <a:spcAft>
                <a:spcPts val="0"/>
              </a:spcAft>
              <a:buClr>
                <a:srgbClr val="000000"/>
              </a:buClr>
              <a:buSzPts val="2400"/>
              <a:buFont typeface="Arial"/>
              <a:buChar char="●"/>
            </a:pPr>
            <a:r>
              <a:rPr b="1" i="0" lang="en-US" sz="2400" u="none" cap="none" strike="noStrike">
                <a:solidFill>
                  <a:srgbClr val="000000"/>
                </a:solidFill>
                <a:latin typeface="Calibri"/>
                <a:ea typeface="Calibri"/>
                <a:cs typeface="Calibri"/>
                <a:sym typeface="Calibri"/>
              </a:rPr>
              <a:t>Randomisatie: </a:t>
            </a:r>
            <a:r>
              <a:rPr b="0" i="1" lang="en-US" sz="2400" u="none" cap="none" strike="noStrike">
                <a:solidFill>
                  <a:srgbClr val="000000"/>
                </a:solidFill>
                <a:latin typeface="Calibri"/>
                <a:ea typeface="Calibri"/>
                <a:cs typeface="Calibri"/>
                <a:sym typeface="Calibri"/>
              </a:rPr>
              <a:t>(vragen en antwoordkeuzen schudden om memoriseren te voorkomen).</a:t>
            </a:r>
            <a:endParaRPr b="0" i="1" sz="2400" u="none" cap="none" strike="noStrike">
              <a:solidFill>
                <a:srgbClr val="000000"/>
              </a:solidFill>
              <a:latin typeface="Calibri"/>
              <a:ea typeface="Calibri"/>
              <a:cs typeface="Calibri"/>
              <a:sym typeface="Calibri"/>
            </a:endParaRPr>
          </a:p>
          <a:p>
            <a:pPr indent="-381000" lvl="0" marL="457200" marR="0" rtl="0" algn="l">
              <a:lnSpc>
                <a:spcPct val="115000"/>
              </a:lnSpc>
              <a:spcBef>
                <a:spcPts val="0"/>
              </a:spcBef>
              <a:spcAft>
                <a:spcPts val="0"/>
              </a:spcAft>
              <a:buClr>
                <a:srgbClr val="000000"/>
              </a:buClr>
              <a:buSzPts val="2400"/>
              <a:buFont typeface="Arial"/>
              <a:buChar char="●"/>
            </a:pPr>
            <a:r>
              <a:rPr b="1" i="0" lang="en-US" sz="2400" u="none" cap="none" strike="noStrike">
                <a:solidFill>
                  <a:srgbClr val="000000"/>
                </a:solidFill>
                <a:latin typeface="Calibri"/>
                <a:ea typeface="Calibri"/>
                <a:cs typeface="Calibri"/>
                <a:sym typeface="Calibri"/>
              </a:rPr>
              <a:t>Adaptieve modus: </a:t>
            </a:r>
            <a:r>
              <a:rPr b="0" i="1" lang="en-US" sz="2400" u="none" cap="none" strike="noStrike">
                <a:solidFill>
                  <a:srgbClr val="000000"/>
                </a:solidFill>
                <a:latin typeface="Calibri"/>
                <a:ea typeface="Calibri"/>
                <a:cs typeface="Calibri"/>
                <a:sym typeface="Calibri"/>
              </a:rPr>
              <a:t>(Hints en tweede pogingen toestaan voor foute antwoorden).</a:t>
            </a:r>
            <a:endParaRPr b="0" i="1" sz="2400" u="none" cap="none" strike="noStrike">
              <a:solidFill>
                <a:srgbClr val="000000"/>
              </a:solidFill>
              <a:latin typeface="Calibri"/>
              <a:ea typeface="Calibri"/>
              <a:cs typeface="Calibri"/>
              <a:sym typeface="Calibri"/>
            </a:endParaRPr>
          </a:p>
          <a:p>
            <a:pPr indent="-381000" lvl="0" marL="457200" marR="0" rtl="0" algn="l">
              <a:lnSpc>
                <a:spcPct val="115000"/>
              </a:lnSpc>
              <a:spcBef>
                <a:spcPts val="0"/>
              </a:spcBef>
              <a:spcAft>
                <a:spcPts val="0"/>
              </a:spcAft>
              <a:buClr>
                <a:srgbClr val="000000"/>
              </a:buClr>
              <a:buSzPts val="2400"/>
              <a:buFont typeface="Arial"/>
              <a:buChar char="●"/>
            </a:pPr>
            <a:r>
              <a:rPr b="1" i="0" lang="en-US" sz="2400" u="none" cap="none" strike="noStrike">
                <a:solidFill>
                  <a:srgbClr val="000000"/>
                </a:solidFill>
                <a:latin typeface="Calibri"/>
                <a:ea typeface="Calibri"/>
                <a:cs typeface="Calibri"/>
                <a:sym typeface="Calibri"/>
              </a:rPr>
              <a:t>Toegankelijkheidsoverwegingen: </a:t>
            </a:r>
            <a:r>
              <a:rPr b="0" i="1" lang="en-US" sz="2400" u="none" cap="none" strike="noStrike">
                <a:solidFill>
                  <a:srgbClr val="000000"/>
                </a:solidFill>
                <a:latin typeface="Calibri"/>
                <a:ea typeface="Calibri"/>
                <a:cs typeface="Calibri"/>
                <a:sym typeface="Calibri"/>
              </a:rPr>
              <a:t>(Zorg voor leesbaarheid, vermijd ingewikkelde formuleringen, geef audio-opties indien nodig).</a:t>
            </a:r>
            <a:br>
              <a:rPr b="0" i="1" lang="en-US" sz="2400" u="none" cap="none" strike="noStrike">
                <a:solidFill>
                  <a:srgbClr val="000000"/>
                </a:solidFill>
                <a:latin typeface="Calibri"/>
                <a:ea typeface="Calibri"/>
                <a:cs typeface="Calibri"/>
                <a:sym typeface="Calibri"/>
              </a:rPr>
            </a:br>
            <a:endParaRPr b="0" i="1" sz="2400" u="none" cap="none" strike="noStrike">
              <a:solidFill>
                <a:srgbClr val="000000"/>
              </a:solidFill>
              <a:latin typeface="Calibri"/>
              <a:ea typeface="Calibri"/>
              <a:cs typeface="Calibri"/>
              <a:sym typeface="Calibri"/>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1" name="Shape 201"/>
        <p:cNvGrpSpPr/>
        <p:nvPr/>
      </p:nvGrpSpPr>
      <p:grpSpPr>
        <a:xfrm>
          <a:off x="0" y="0"/>
          <a:ext cx="0" cy="0"/>
          <a:chOff x="0" y="0"/>
          <a:chExt cx="0" cy="0"/>
        </a:xfrm>
      </p:grpSpPr>
      <p:sp>
        <p:nvSpPr>
          <p:cNvPr id="202" name="Google Shape;202;g3408979d82a_0_88"/>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lang="en-US" sz="3300"/>
              <a:t>Een quiz ontwerpen met een online tool (</a:t>
            </a:r>
            <a:r>
              <a:rPr b="1" lang="en-US" sz="2600">
                <a:solidFill>
                  <a:srgbClr val="FFFFFF"/>
                </a:solidFill>
              </a:rPr>
              <a:t>sjabloon voor het maken van een quiz)</a:t>
            </a:r>
            <a:endParaRPr sz="3300">
              <a:solidFill>
                <a:srgbClr val="FFFFFF"/>
              </a:solidFill>
            </a:endParaRPr>
          </a:p>
        </p:txBody>
      </p:sp>
      <p:sp>
        <p:nvSpPr>
          <p:cNvPr id="203" name="Google Shape;203;g3408979d82a_0_88"/>
          <p:cNvSpPr txBox="1"/>
          <p:nvPr/>
        </p:nvSpPr>
        <p:spPr>
          <a:xfrm>
            <a:off x="64625" y="1055500"/>
            <a:ext cx="11394900" cy="5019000"/>
          </a:xfrm>
          <a:prstGeom prst="rect">
            <a:avLst/>
          </a:prstGeom>
          <a:noFill/>
          <a:ln>
            <a:noFill/>
          </a:ln>
        </p:spPr>
        <p:txBody>
          <a:bodyPr anchorCtr="0" anchor="t" bIns="91425" lIns="91425" spcFirstLastPara="1" rIns="91425" wrap="square" tIns="91425">
            <a:spAutoFit/>
          </a:bodyPr>
          <a:lstStyle/>
          <a:p>
            <a:pPr indent="0" lvl="0" marL="0" marR="0" rtl="0" algn="l">
              <a:lnSpc>
                <a:spcPct val="115000"/>
              </a:lnSpc>
              <a:spcBef>
                <a:spcPts val="1400"/>
              </a:spcBef>
              <a:spcAft>
                <a:spcPts val="0"/>
              </a:spcAft>
              <a:buClr>
                <a:srgbClr val="000000"/>
              </a:buClr>
              <a:buSzPts val="2400"/>
              <a:buFont typeface="Arial"/>
              <a:buNone/>
            </a:pPr>
            <a:r>
              <a:rPr b="1" i="0" lang="en-US" sz="2400" u="none" cap="none" strike="noStrike">
                <a:solidFill>
                  <a:srgbClr val="000000"/>
                </a:solidFill>
                <a:latin typeface="Calibri"/>
                <a:ea typeface="Calibri"/>
                <a:cs typeface="Calibri"/>
                <a:sym typeface="Calibri"/>
              </a:rPr>
              <a:t>6. Eindcontrole en publiceren</a:t>
            </a:r>
            <a:endParaRPr b="1" i="0" sz="2400" u="none" cap="none" strike="noStrike">
              <a:solidFill>
                <a:srgbClr val="000000"/>
              </a:solidFill>
              <a:latin typeface="Calibri"/>
              <a:ea typeface="Calibri"/>
              <a:cs typeface="Calibri"/>
              <a:sym typeface="Calibri"/>
            </a:endParaRPr>
          </a:p>
          <a:p>
            <a:pPr indent="-381000" lvl="0" marL="457200" marR="0" rtl="0" algn="l">
              <a:lnSpc>
                <a:spcPct val="115000"/>
              </a:lnSpc>
              <a:spcBef>
                <a:spcPts val="1200"/>
              </a:spcBef>
              <a:spcAft>
                <a:spcPts val="0"/>
              </a:spcAft>
              <a:buClr>
                <a:srgbClr val="000000"/>
              </a:buClr>
              <a:buSzPts val="2400"/>
              <a:buFont typeface="Arial"/>
              <a:buChar char="●"/>
            </a:pPr>
            <a:r>
              <a:rPr b="1" i="0" lang="en-US" sz="2400" u="none" cap="none" strike="noStrike">
                <a:solidFill>
                  <a:srgbClr val="000000"/>
                </a:solidFill>
                <a:latin typeface="Calibri"/>
                <a:ea typeface="Calibri"/>
                <a:cs typeface="Calibri"/>
                <a:sym typeface="Calibri"/>
              </a:rPr>
              <a:t>Test de test: </a:t>
            </a:r>
            <a:r>
              <a:rPr b="0" i="1" lang="en-US" sz="2400" u="none" cap="none" strike="noStrike">
                <a:solidFill>
                  <a:srgbClr val="000000"/>
                </a:solidFill>
                <a:latin typeface="Calibri"/>
                <a:ea typeface="Calibri"/>
                <a:cs typeface="Calibri"/>
                <a:sym typeface="Calibri"/>
              </a:rPr>
              <a:t>(Controleer op fouten, onduidelijke tekst en functionaliteit.)</a:t>
            </a:r>
            <a:endParaRPr b="0" i="1" sz="2400" u="none" cap="none" strike="noStrike">
              <a:solidFill>
                <a:srgbClr val="000000"/>
              </a:solidFill>
              <a:latin typeface="Calibri"/>
              <a:ea typeface="Calibri"/>
              <a:cs typeface="Calibri"/>
              <a:sym typeface="Calibri"/>
            </a:endParaRPr>
          </a:p>
          <a:p>
            <a:pPr indent="-381000" lvl="0" marL="457200" marR="0" rtl="0" algn="l">
              <a:lnSpc>
                <a:spcPct val="115000"/>
              </a:lnSpc>
              <a:spcBef>
                <a:spcPts val="0"/>
              </a:spcBef>
              <a:spcAft>
                <a:spcPts val="0"/>
              </a:spcAft>
              <a:buClr>
                <a:srgbClr val="000000"/>
              </a:buClr>
              <a:buSzPts val="2400"/>
              <a:buFont typeface="Arial"/>
              <a:buChar char="●"/>
            </a:pPr>
            <a:r>
              <a:rPr b="1" i="0" lang="en-US" sz="2400" u="none" cap="none" strike="noStrike">
                <a:solidFill>
                  <a:srgbClr val="000000"/>
                </a:solidFill>
                <a:latin typeface="Calibri"/>
                <a:ea typeface="Calibri"/>
                <a:cs typeface="Calibri"/>
                <a:sym typeface="Calibri"/>
              </a:rPr>
              <a:t>Einddatum bepalen: </a:t>
            </a:r>
            <a:r>
              <a:rPr b="0" i="1" lang="en-US" sz="2400" u="none" cap="none" strike="noStrike">
                <a:solidFill>
                  <a:srgbClr val="000000"/>
                </a:solidFill>
                <a:latin typeface="Calibri"/>
                <a:ea typeface="Calibri"/>
                <a:cs typeface="Calibri"/>
                <a:sym typeface="Calibri"/>
              </a:rPr>
              <a:t>(Indien voor een opdracht of toets)</a:t>
            </a:r>
            <a:endParaRPr b="0" i="1" sz="2400" u="none" cap="none" strike="noStrike">
              <a:solidFill>
                <a:srgbClr val="000000"/>
              </a:solidFill>
              <a:latin typeface="Calibri"/>
              <a:ea typeface="Calibri"/>
              <a:cs typeface="Calibri"/>
              <a:sym typeface="Calibri"/>
            </a:endParaRPr>
          </a:p>
          <a:p>
            <a:pPr indent="-381000" lvl="0" marL="457200" marR="0" rtl="0" algn="l">
              <a:lnSpc>
                <a:spcPct val="115000"/>
              </a:lnSpc>
              <a:spcBef>
                <a:spcPts val="0"/>
              </a:spcBef>
              <a:spcAft>
                <a:spcPts val="0"/>
              </a:spcAft>
              <a:buClr>
                <a:srgbClr val="000000"/>
              </a:buClr>
              <a:buSzPts val="2400"/>
              <a:buFont typeface="Arial"/>
              <a:buChar char="●"/>
            </a:pPr>
            <a:r>
              <a:rPr b="1" i="0" lang="en-US" sz="2400" u="none" cap="none" strike="noStrike">
                <a:solidFill>
                  <a:srgbClr val="000000"/>
                </a:solidFill>
                <a:latin typeface="Calibri"/>
                <a:ea typeface="Calibri"/>
                <a:cs typeface="Calibri"/>
                <a:sym typeface="Calibri"/>
              </a:rPr>
              <a:t>Publiceren en prestaties bijhouden: </a:t>
            </a:r>
            <a:r>
              <a:rPr b="0" i="1" lang="en-US" sz="2400" u="none" cap="none" strike="noStrike">
                <a:solidFill>
                  <a:srgbClr val="000000"/>
                </a:solidFill>
                <a:latin typeface="Calibri"/>
                <a:ea typeface="Calibri"/>
                <a:cs typeface="Calibri"/>
                <a:sym typeface="Calibri"/>
              </a:rPr>
              <a:t>(Gebruik analysetools om de voortgang van leerlingen te volgen).</a:t>
            </a:r>
            <a:endParaRPr b="0" i="1" sz="2400" u="none" cap="none" strike="noStrike">
              <a:solidFill>
                <a:srgbClr val="000000"/>
              </a:solidFill>
              <a:latin typeface="Calibri"/>
              <a:ea typeface="Calibri"/>
              <a:cs typeface="Calibri"/>
              <a:sym typeface="Calibri"/>
            </a:endParaRPr>
          </a:p>
          <a:p>
            <a:pPr indent="0" lvl="0" marL="0" marR="0" rtl="0" algn="l">
              <a:lnSpc>
                <a:spcPct val="115000"/>
              </a:lnSpc>
              <a:spcBef>
                <a:spcPts val="1200"/>
              </a:spcBef>
              <a:spcAft>
                <a:spcPts val="0"/>
              </a:spcAft>
              <a:buClr>
                <a:srgbClr val="000000"/>
              </a:buClr>
              <a:buSzPts val="2400"/>
              <a:buFont typeface="Arial"/>
              <a:buNone/>
            </a:pPr>
            <a:r>
              <a:t/>
            </a:r>
            <a:endParaRPr b="0" i="1" sz="2400" u="none" cap="none" strike="noStrike">
              <a:solidFill>
                <a:srgbClr val="000000"/>
              </a:solidFill>
              <a:latin typeface="Calibri"/>
              <a:ea typeface="Calibri"/>
              <a:cs typeface="Calibri"/>
              <a:sym typeface="Calibri"/>
            </a:endParaRPr>
          </a:p>
          <a:p>
            <a:pPr indent="0" lvl="0" marL="0" marR="0" rtl="0" algn="l">
              <a:lnSpc>
                <a:spcPct val="115000"/>
              </a:lnSpc>
              <a:spcBef>
                <a:spcPts val="1400"/>
              </a:spcBef>
              <a:spcAft>
                <a:spcPts val="0"/>
              </a:spcAft>
              <a:buClr>
                <a:srgbClr val="000000"/>
              </a:buClr>
              <a:buSzPts val="2400"/>
              <a:buFont typeface="Arial"/>
              <a:buNone/>
            </a:pPr>
            <a:r>
              <a:rPr b="1" i="0" lang="en-US" sz="2400" u="none" cap="none" strike="noStrike">
                <a:solidFill>
                  <a:srgbClr val="000000"/>
                </a:solidFill>
                <a:latin typeface="Calibri"/>
                <a:ea typeface="Calibri"/>
                <a:cs typeface="Calibri"/>
                <a:sym typeface="Calibri"/>
              </a:rPr>
              <a:t>7. Extra notities </a:t>
            </a:r>
            <a:r>
              <a:rPr b="1" i="1" lang="en-US" sz="2400" u="none" cap="none" strike="noStrike">
                <a:solidFill>
                  <a:srgbClr val="000000"/>
                </a:solidFill>
                <a:latin typeface="Calibri"/>
                <a:ea typeface="Calibri"/>
                <a:cs typeface="Calibri"/>
                <a:sym typeface="Calibri"/>
              </a:rPr>
              <a:t>(optioneel)</a:t>
            </a:r>
            <a:endParaRPr b="1" i="1" sz="2400" u="none" cap="none" strike="noStrike">
              <a:solidFill>
                <a:srgbClr val="000000"/>
              </a:solidFill>
              <a:latin typeface="Calibri"/>
              <a:ea typeface="Calibri"/>
              <a:cs typeface="Calibri"/>
              <a:sym typeface="Calibri"/>
            </a:endParaRPr>
          </a:p>
          <a:p>
            <a:pPr indent="-381000" lvl="0" marL="457200" marR="0" rtl="0" algn="l">
              <a:lnSpc>
                <a:spcPct val="115000"/>
              </a:lnSpc>
              <a:spcBef>
                <a:spcPts val="1200"/>
              </a:spcBef>
              <a:spcAft>
                <a:spcPts val="0"/>
              </a:spcAft>
              <a:buClr>
                <a:srgbClr val="000000"/>
              </a:buClr>
              <a:buSzPts val="2400"/>
              <a:buFont typeface="Calibri"/>
              <a:buChar char="●"/>
            </a:pPr>
            <a:r>
              <a:rPr b="0" i="0" lang="en-US" sz="2400" u="none" cap="none" strike="noStrike">
                <a:solidFill>
                  <a:srgbClr val="000000"/>
                </a:solidFill>
                <a:latin typeface="Calibri"/>
                <a:ea typeface="Calibri"/>
                <a:cs typeface="Calibri"/>
                <a:sym typeface="Calibri"/>
              </a:rPr>
              <a:t>Speciale instructies voor leerlingen.</a:t>
            </a:r>
            <a:endParaRPr b="0" i="0" sz="2400" u="none" cap="none" strike="noStrike">
              <a:solidFill>
                <a:srgbClr val="000000"/>
              </a:solidFill>
              <a:latin typeface="Calibri"/>
              <a:ea typeface="Calibri"/>
              <a:cs typeface="Calibri"/>
              <a:sym typeface="Calibri"/>
            </a:endParaRPr>
          </a:p>
          <a:p>
            <a:pPr indent="-381000" lvl="0" marL="457200" marR="0" rtl="0" algn="l">
              <a:lnSpc>
                <a:spcPct val="115000"/>
              </a:lnSpc>
              <a:spcBef>
                <a:spcPts val="0"/>
              </a:spcBef>
              <a:spcAft>
                <a:spcPts val="0"/>
              </a:spcAft>
              <a:buClr>
                <a:srgbClr val="000000"/>
              </a:buClr>
              <a:buSzPts val="2400"/>
              <a:buFont typeface="Calibri"/>
              <a:buChar char="●"/>
            </a:pPr>
            <a:r>
              <a:rPr b="0" i="0" lang="en-US" sz="2400" u="none" cap="none" strike="noStrike">
                <a:solidFill>
                  <a:srgbClr val="000000"/>
                </a:solidFill>
                <a:latin typeface="Calibri"/>
                <a:ea typeface="Calibri"/>
                <a:cs typeface="Calibri"/>
                <a:sym typeface="Calibri"/>
              </a:rPr>
              <a:t>Link naar studiemateriaal of revisie-inhoud voor de test.</a:t>
            </a:r>
            <a:endParaRPr b="0" i="0" sz="2400" u="none" cap="none" strike="noStrike">
              <a:solidFill>
                <a:srgbClr val="000000"/>
              </a:solidFill>
              <a:latin typeface="Calibri"/>
              <a:ea typeface="Calibri"/>
              <a:cs typeface="Calibri"/>
              <a:sym typeface="Calibri"/>
            </a:endParaRPr>
          </a:p>
          <a:p>
            <a:pPr indent="-381000" lvl="0" marL="457200" marR="0" rtl="0" algn="l">
              <a:lnSpc>
                <a:spcPct val="115000"/>
              </a:lnSpc>
              <a:spcBef>
                <a:spcPts val="0"/>
              </a:spcBef>
              <a:spcAft>
                <a:spcPts val="0"/>
              </a:spcAft>
              <a:buClr>
                <a:srgbClr val="000000"/>
              </a:buClr>
              <a:buSzPts val="2400"/>
              <a:buFont typeface="Calibri"/>
              <a:buChar char="●"/>
            </a:pPr>
            <a:r>
              <a:rPr b="0" i="0" lang="en-US" sz="2400" u="none" cap="none" strike="noStrike">
                <a:solidFill>
                  <a:srgbClr val="000000"/>
                </a:solidFill>
                <a:latin typeface="Calibri"/>
                <a:ea typeface="Calibri"/>
                <a:cs typeface="Calibri"/>
                <a:sym typeface="Calibri"/>
              </a:rPr>
              <a:t>Notities over de moeilijkheidsgraad van de test of geschatte voltooiingstijd.</a:t>
            </a:r>
            <a:br>
              <a:rPr b="0" i="0" lang="en-US" sz="2400" u="none" cap="none" strike="noStrike">
                <a:solidFill>
                  <a:srgbClr val="000000"/>
                </a:solidFill>
                <a:latin typeface="Calibri"/>
                <a:ea typeface="Calibri"/>
                <a:cs typeface="Calibri"/>
                <a:sym typeface="Calibri"/>
              </a:rPr>
            </a:br>
            <a:endParaRPr b="0" i="0" sz="2400" u="none" cap="none" strike="noStrike">
              <a:solidFill>
                <a:srgbClr val="000000"/>
              </a:solidFill>
              <a:latin typeface="Calibri"/>
              <a:ea typeface="Calibri"/>
              <a:cs typeface="Calibri"/>
              <a:sym typeface="Calibri"/>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8" name="Shape 208"/>
        <p:cNvGrpSpPr/>
        <p:nvPr/>
      </p:nvGrpSpPr>
      <p:grpSpPr>
        <a:xfrm>
          <a:off x="0" y="0"/>
          <a:ext cx="0" cy="0"/>
          <a:chOff x="0" y="0"/>
          <a:chExt cx="0" cy="0"/>
        </a:xfrm>
      </p:grpSpPr>
      <p:sp>
        <p:nvSpPr>
          <p:cNvPr id="209" name="Google Shape;209;g3408979d82a_0_9"/>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lang="en-US"/>
              <a:t>Een quiz ontwerpen met een online tool</a:t>
            </a:r>
            <a:endParaRPr/>
          </a:p>
        </p:txBody>
      </p:sp>
      <p:sp>
        <p:nvSpPr>
          <p:cNvPr id="210" name="Google Shape;210;g3408979d82a_0_9"/>
          <p:cNvSpPr txBox="1"/>
          <p:nvPr>
            <p:ph idx="1" type="body"/>
          </p:nvPr>
        </p:nvSpPr>
        <p:spPr>
          <a:xfrm>
            <a:off x="97971" y="881743"/>
            <a:ext cx="11944500" cy="5870100"/>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1000"/>
              </a:spcBef>
              <a:spcAft>
                <a:spcPts val="0"/>
              </a:spcAft>
              <a:buClr>
                <a:schemeClr val="accent4"/>
              </a:buClr>
              <a:buSzPts val="2200"/>
              <a:buFont typeface="Arial"/>
              <a:buNone/>
            </a:pPr>
            <a:r>
              <a:t/>
            </a:r>
            <a:endParaRPr b="1" sz="3100"/>
          </a:p>
          <a:p>
            <a:pPr indent="0" lvl="0" marL="0" marR="0" rtl="0" algn="l">
              <a:lnSpc>
                <a:spcPct val="90000"/>
              </a:lnSpc>
              <a:spcBef>
                <a:spcPts val="1000"/>
              </a:spcBef>
              <a:spcAft>
                <a:spcPts val="0"/>
              </a:spcAft>
              <a:buClr>
                <a:schemeClr val="accent4"/>
              </a:buClr>
              <a:buSzPts val="2200"/>
              <a:buFont typeface="Arial"/>
              <a:buNone/>
            </a:pPr>
            <a:r>
              <a:rPr b="1" lang="en-US" sz="3100"/>
              <a:t>H5P quizhulpmiddel</a:t>
            </a:r>
            <a:endParaRPr b="1" sz="3100"/>
          </a:p>
          <a:p>
            <a:pPr indent="0" lvl="0" marL="0" rtl="0" algn="l">
              <a:lnSpc>
                <a:spcPct val="115000"/>
              </a:lnSpc>
              <a:spcBef>
                <a:spcPts val="1400"/>
              </a:spcBef>
              <a:spcAft>
                <a:spcPts val="0"/>
              </a:spcAft>
              <a:buSzPts val="2200"/>
              <a:buNone/>
            </a:pPr>
            <a:r>
              <a:rPr b="1" lang="en-US" sz="1300">
                <a:solidFill>
                  <a:srgbClr val="000000"/>
                </a:solidFill>
                <a:latin typeface="Arial"/>
                <a:ea typeface="Arial"/>
                <a:cs typeface="Arial"/>
                <a:sym typeface="Arial"/>
              </a:rPr>
              <a:t>1. Een H5P quiz opzetten</a:t>
            </a:r>
            <a:endParaRPr b="1" sz="1300">
              <a:solidFill>
                <a:srgbClr val="000000"/>
              </a:solidFill>
              <a:latin typeface="Arial"/>
              <a:ea typeface="Arial"/>
              <a:cs typeface="Arial"/>
              <a:sym typeface="Arial"/>
            </a:endParaRPr>
          </a:p>
          <a:p>
            <a:pPr indent="0" lvl="0" marL="0" rtl="0" algn="l">
              <a:lnSpc>
                <a:spcPct val="115000"/>
              </a:lnSpc>
              <a:spcBef>
                <a:spcPts val="1200"/>
              </a:spcBef>
              <a:spcAft>
                <a:spcPts val="0"/>
              </a:spcAft>
              <a:buSzPts val="2200"/>
              <a:buNone/>
            </a:pPr>
            <a:r>
              <a:rPr b="1" lang="en-US" sz="1100">
                <a:solidFill>
                  <a:srgbClr val="000000"/>
                </a:solidFill>
                <a:latin typeface="Arial"/>
                <a:ea typeface="Arial"/>
                <a:cs typeface="Arial"/>
                <a:sym typeface="Arial"/>
              </a:rPr>
              <a:t>Stap 1: Kies het juiste type H5P-inhoud</a:t>
            </a:r>
            <a:endParaRPr b="1" sz="1100">
              <a:solidFill>
                <a:srgbClr val="000000"/>
              </a:solidFill>
              <a:latin typeface="Arial"/>
              <a:ea typeface="Arial"/>
              <a:cs typeface="Arial"/>
              <a:sym typeface="Arial"/>
            </a:endParaRPr>
          </a:p>
          <a:p>
            <a:pPr indent="-298450" lvl="0" marL="457200" rtl="0" algn="l">
              <a:lnSpc>
                <a:spcPct val="115000"/>
              </a:lnSpc>
              <a:spcBef>
                <a:spcPts val="1200"/>
              </a:spcBef>
              <a:spcAft>
                <a:spcPts val="0"/>
              </a:spcAft>
              <a:buClr>
                <a:srgbClr val="000000"/>
              </a:buClr>
              <a:buSzPts val="1100"/>
              <a:buChar char="●"/>
            </a:pPr>
            <a:r>
              <a:rPr b="1" lang="en-US" sz="1100">
                <a:solidFill>
                  <a:srgbClr val="000000"/>
                </a:solidFill>
                <a:latin typeface="Arial"/>
                <a:ea typeface="Arial"/>
                <a:cs typeface="Arial"/>
                <a:sym typeface="Arial"/>
              </a:rPr>
              <a:t>Quiz (vragenset):</a:t>
            </a:r>
            <a:r>
              <a:rPr lang="en-US" sz="1100">
                <a:solidFill>
                  <a:srgbClr val="000000"/>
                </a:solidFill>
                <a:latin typeface="Arial"/>
                <a:ea typeface="Arial"/>
                <a:cs typeface="Arial"/>
                <a:sym typeface="Arial"/>
              </a:rPr>
              <a:t> Een verzameling van meerdere vraagtypes.</a:t>
            </a:r>
            <a:br>
              <a:rPr lang="en-US" sz="1100">
                <a:solidFill>
                  <a:srgbClr val="000000"/>
                </a:solidFill>
                <a:latin typeface="Arial"/>
                <a:ea typeface="Arial"/>
                <a:cs typeface="Arial"/>
                <a:sym typeface="Arial"/>
              </a:rPr>
            </a:br>
            <a:endParaRPr sz="1100">
              <a:solidFill>
                <a:srgbClr val="000000"/>
              </a:solidFill>
              <a:latin typeface="Arial"/>
              <a:ea typeface="Arial"/>
              <a:cs typeface="Arial"/>
              <a:sym typeface="Arial"/>
            </a:endParaRPr>
          </a:p>
          <a:p>
            <a:pPr indent="-298450" lvl="0" marL="457200" rtl="0" algn="l">
              <a:lnSpc>
                <a:spcPct val="115000"/>
              </a:lnSpc>
              <a:spcBef>
                <a:spcPts val="0"/>
              </a:spcBef>
              <a:spcAft>
                <a:spcPts val="0"/>
              </a:spcAft>
              <a:buClr>
                <a:srgbClr val="000000"/>
              </a:buClr>
              <a:buSzPts val="1100"/>
              <a:buChar char="●"/>
            </a:pPr>
            <a:r>
              <a:rPr b="1" lang="en-US" sz="1100">
                <a:solidFill>
                  <a:srgbClr val="000000"/>
                </a:solidFill>
                <a:latin typeface="Arial"/>
                <a:ea typeface="Arial"/>
                <a:cs typeface="Arial"/>
                <a:sym typeface="Arial"/>
              </a:rPr>
              <a:t>Meerkeuze:</a:t>
            </a:r>
            <a:r>
              <a:rPr lang="en-US" sz="1100">
                <a:solidFill>
                  <a:srgbClr val="000000"/>
                </a:solidFill>
                <a:latin typeface="Arial"/>
                <a:ea typeface="Arial"/>
                <a:cs typeface="Arial"/>
                <a:sym typeface="Arial"/>
              </a:rPr>
              <a:t> Maakt één of meerdere juiste antwoorden mogelijk.</a:t>
            </a:r>
            <a:br>
              <a:rPr lang="en-US" sz="1100">
                <a:solidFill>
                  <a:srgbClr val="000000"/>
                </a:solidFill>
                <a:latin typeface="Arial"/>
                <a:ea typeface="Arial"/>
                <a:cs typeface="Arial"/>
                <a:sym typeface="Arial"/>
              </a:rPr>
            </a:br>
            <a:endParaRPr sz="1100">
              <a:solidFill>
                <a:srgbClr val="000000"/>
              </a:solidFill>
              <a:latin typeface="Arial"/>
              <a:ea typeface="Arial"/>
              <a:cs typeface="Arial"/>
              <a:sym typeface="Arial"/>
            </a:endParaRPr>
          </a:p>
          <a:p>
            <a:pPr indent="-298450" lvl="0" marL="457200" rtl="0" algn="l">
              <a:lnSpc>
                <a:spcPct val="115000"/>
              </a:lnSpc>
              <a:spcBef>
                <a:spcPts val="0"/>
              </a:spcBef>
              <a:spcAft>
                <a:spcPts val="0"/>
              </a:spcAft>
              <a:buClr>
                <a:srgbClr val="000000"/>
              </a:buClr>
              <a:buSzPts val="1100"/>
              <a:buChar char="●"/>
            </a:pPr>
            <a:r>
              <a:rPr b="1" lang="en-US" sz="1100">
                <a:solidFill>
                  <a:srgbClr val="000000"/>
                </a:solidFill>
                <a:latin typeface="Arial"/>
                <a:ea typeface="Arial"/>
                <a:cs typeface="Arial"/>
                <a:sym typeface="Arial"/>
              </a:rPr>
              <a:t>Waar/Onwaar:</a:t>
            </a:r>
            <a:r>
              <a:rPr lang="en-US" sz="1100">
                <a:solidFill>
                  <a:srgbClr val="000000"/>
                </a:solidFill>
                <a:latin typeface="Arial"/>
                <a:ea typeface="Arial"/>
                <a:cs typeface="Arial"/>
                <a:sym typeface="Arial"/>
              </a:rPr>
              <a:t> Een eenvoudige binaire vraagindeling.</a:t>
            </a:r>
            <a:br>
              <a:rPr lang="en-US" sz="1100">
                <a:solidFill>
                  <a:srgbClr val="000000"/>
                </a:solidFill>
                <a:latin typeface="Arial"/>
                <a:ea typeface="Arial"/>
                <a:cs typeface="Arial"/>
                <a:sym typeface="Arial"/>
              </a:rPr>
            </a:br>
            <a:endParaRPr sz="1100">
              <a:solidFill>
                <a:srgbClr val="000000"/>
              </a:solidFill>
              <a:latin typeface="Arial"/>
              <a:ea typeface="Arial"/>
              <a:cs typeface="Arial"/>
              <a:sym typeface="Arial"/>
            </a:endParaRPr>
          </a:p>
          <a:p>
            <a:pPr indent="-298450" lvl="0" marL="457200" rtl="0" algn="l">
              <a:lnSpc>
                <a:spcPct val="115000"/>
              </a:lnSpc>
              <a:spcBef>
                <a:spcPts val="0"/>
              </a:spcBef>
              <a:spcAft>
                <a:spcPts val="0"/>
              </a:spcAft>
              <a:buClr>
                <a:srgbClr val="000000"/>
              </a:buClr>
              <a:buSzPts val="1100"/>
              <a:buChar char="●"/>
            </a:pPr>
            <a:r>
              <a:rPr b="1" lang="en-US" sz="1100">
                <a:solidFill>
                  <a:srgbClr val="000000"/>
                </a:solidFill>
                <a:latin typeface="Arial"/>
                <a:ea typeface="Arial"/>
                <a:cs typeface="Arial"/>
                <a:sym typeface="Arial"/>
              </a:rPr>
              <a:t>Vul de lege plekken in:</a:t>
            </a:r>
            <a:r>
              <a:rPr lang="en-US" sz="1100">
                <a:solidFill>
                  <a:srgbClr val="000000"/>
                </a:solidFill>
                <a:latin typeface="Arial"/>
                <a:ea typeface="Arial"/>
                <a:cs typeface="Arial"/>
                <a:sym typeface="Arial"/>
              </a:rPr>
              <a:t> Gebruikers moeten de ontbrekende woorden intypen.</a:t>
            </a:r>
            <a:br>
              <a:rPr lang="en-US" sz="1100">
                <a:solidFill>
                  <a:srgbClr val="000000"/>
                </a:solidFill>
                <a:latin typeface="Arial"/>
                <a:ea typeface="Arial"/>
                <a:cs typeface="Arial"/>
                <a:sym typeface="Arial"/>
              </a:rPr>
            </a:br>
            <a:endParaRPr sz="1100">
              <a:solidFill>
                <a:srgbClr val="000000"/>
              </a:solidFill>
              <a:latin typeface="Arial"/>
              <a:ea typeface="Arial"/>
              <a:cs typeface="Arial"/>
              <a:sym typeface="Arial"/>
            </a:endParaRPr>
          </a:p>
          <a:p>
            <a:pPr indent="-298450" lvl="0" marL="457200" rtl="0" algn="l">
              <a:lnSpc>
                <a:spcPct val="115000"/>
              </a:lnSpc>
              <a:spcBef>
                <a:spcPts val="0"/>
              </a:spcBef>
              <a:spcAft>
                <a:spcPts val="0"/>
              </a:spcAft>
              <a:buClr>
                <a:srgbClr val="000000"/>
              </a:buClr>
              <a:buSzPts val="1100"/>
              <a:buChar char="●"/>
            </a:pPr>
            <a:r>
              <a:rPr b="1" lang="en-US" sz="1100">
                <a:solidFill>
                  <a:srgbClr val="000000"/>
                </a:solidFill>
                <a:latin typeface="Arial"/>
                <a:ea typeface="Arial"/>
                <a:cs typeface="Arial"/>
                <a:sym typeface="Arial"/>
              </a:rPr>
              <a:t>Slepen en neerzetten: </a:t>
            </a:r>
            <a:r>
              <a:rPr lang="en-US" sz="1100">
                <a:solidFill>
                  <a:srgbClr val="000000"/>
                </a:solidFill>
                <a:latin typeface="Arial"/>
                <a:ea typeface="Arial"/>
                <a:cs typeface="Arial"/>
                <a:sym typeface="Arial"/>
              </a:rPr>
              <a:t>Gebruikers passen elementen aan door ze naar de juiste locatie te slepen.</a:t>
            </a:r>
            <a:br>
              <a:rPr lang="en-US" sz="1100">
                <a:solidFill>
                  <a:srgbClr val="000000"/>
                </a:solidFill>
                <a:latin typeface="Arial"/>
                <a:ea typeface="Arial"/>
                <a:cs typeface="Arial"/>
                <a:sym typeface="Arial"/>
              </a:rPr>
            </a:br>
            <a:endParaRPr sz="1100">
              <a:solidFill>
                <a:srgbClr val="000000"/>
              </a:solidFill>
              <a:latin typeface="Arial"/>
              <a:ea typeface="Arial"/>
              <a:cs typeface="Arial"/>
              <a:sym typeface="Arial"/>
            </a:endParaRPr>
          </a:p>
          <a:p>
            <a:pPr indent="-298450" lvl="0" marL="457200" rtl="0" algn="l">
              <a:lnSpc>
                <a:spcPct val="115000"/>
              </a:lnSpc>
              <a:spcBef>
                <a:spcPts val="0"/>
              </a:spcBef>
              <a:spcAft>
                <a:spcPts val="0"/>
              </a:spcAft>
              <a:buClr>
                <a:srgbClr val="000000"/>
              </a:buClr>
              <a:buSzPts val="1100"/>
              <a:buChar char="●"/>
            </a:pPr>
            <a:r>
              <a:rPr b="1" lang="en-US" sz="1100">
                <a:solidFill>
                  <a:srgbClr val="000000"/>
                </a:solidFill>
                <a:latin typeface="Arial"/>
                <a:ea typeface="Arial"/>
                <a:cs typeface="Arial"/>
                <a:sym typeface="Arial"/>
              </a:rPr>
              <a:t>Flashcards:</a:t>
            </a:r>
            <a:r>
              <a:rPr lang="en-US" sz="1100">
                <a:solidFill>
                  <a:srgbClr val="000000"/>
                </a:solidFill>
                <a:latin typeface="Arial"/>
                <a:ea typeface="Arial"/>
                <a:cs typeface="Arial"/>
                <a:sym typeface="Arial"/>
              </a:rPr>
              <a:t> Zeer geschikt voor het herhalen van woordenschat of concepten.</a:t>
            </a:r>
            <a:br>
              <a:rPr lang="en-US" sz="1100">
                <a:solidFill>
                  <a:srgbClr val="000000"/>
                </a:solidFill>
                <a:latin typeface="Arial"/>
                <a:ea typeface="Arial"/>
                <a:cs typeface="Arial"/>
                <a:sym typeface="Arial"/>
              </a:rPr>
            </a:br>
            <a:endParaRPr sz="1100">
              <a:solidFill>
                <a:srgbClr val="000000"/>
              </a:solidFill>
              <a:latin typeface="Arial"/>
              <a:ea typeface="Arial"/>
              <a:cs typeface="Arial"/>
              <a:sym typeface="Arial"/>
            </a:endParaRPr>
          </a:p>
          <a:p>
            <a:pPr indent="0" lvl="0" marL="0" rtl="0" algn="l">
              <a:lnSpc>
                <a:spcPct val="115000"/>
              </a:lnSpc>
              <a:spcBef>
                <a:spcPts val="1200"/>
              </a:spcBef>
              <a:spcAft>
                <a:spcPts val="0"/>
              </a:spcAft>
              <a:buSzPts val="2200"/>
              <a:buNone/>
            </a:pPr>
            <a:r>
              <a:rPr b="1" lang="en-US" sz="1100">
                <a:solidFill>
                  <a:srgbClr val="000000"/>
                </a:solidFill>
                <a:latin typeface="Arial"/>
                <a:ea typeface="Arial"/>
                <a:cs typeface="Arial"/>
                <a:sym typeface="Arial"/>
              </a:rPr>
              <a:t>Stap 2: Maak een nieuwe quiz</a:t>
            </a:r>
            <a:endParaRPr b="1" sz="1100">
              <a:solidFill>
                <a:srgbClr val="000000"/>
              </a:solidFill>
              <a:latin typeface="Arial"/>
              <a:ea typeface="Arial"/>
              <a:cs typeface="Arial"/>
              <a:sym typeface="Arial"/>
            </a:endParaRPr>
          </a:p>
          <a:p>
            <a:pPr indent="-298450" lvl="0" marL="457200" rtl="0" algn="l">
              <a:lnSpc>
                <a:spcPct val="115000"/>
              </a:lnSpc>
              <a:spcBef>
                <a:spcPts val="1200"/>
              </a:spcBef>
              <a:spcAft>
                <a:spcPts val="0"/>
              </a:spcAft>
              <a:buClr>
                <a:srgbClr val="000000"/>
              </a:buClr>
              <a:buSzPts val="1100"/>
              <a:buAutoNum type="arabicPeriod"/>
            </a:pPr>
            <a:r>
              <a:rPr lang="en-US" sz="1100">
                <a:solidFill>
                  <a:srgbClr val="000000"/>
                </a:solidFill>
                <a:latin typeface="Arial"/>
                <a:ea typeface="Arial"/>
                <a:cs typeface="Arial"/>
                <a:sym typeface="Arial"/>
              </a:rPr>
              <a:t>Ga naar je </a:t>
            </a:r>
            <a:r>
              <a:rPr b="1" lang="en-US" sz="1100">
                <a:solidFill>
                  <a:srgbClr val="000000"/>
                </a:solidFill>
                <a:latin typeface="Arial"/>
                <a:ea typeface="Arial"/>
                <a:cs typeface="Arial"/>
                <a:sym typeface="Arial"/>
              </a:rPr>
              <a:t>LMS (bijv. Moodle, WordPress, Drupal) </a:t>
            </a:r>
            <a:r>
              <a:rPr lang="en-US" sz="1100">
                <a:solidFill>
                  <a:srgbClr val="000000"/>
                </a:solidFill>
                <a:latin typeface="Arial"/>
                <a:ea typeface="Arial"/>
                <a:cs typeface="Arial"/>
                <a:sym typeface="Arial"/>
              </a:rPr>
              <a:t>waar H5P is geïnstalleerd.</a:t>
            </a:r>
            <a:br>
              <a:rPr lang="en-US" sz="1100">
                <a:solidFill>
                  <a:srgbClr val="000000"/>
                </a:solidFill>
                <a:latin typeface="Arial"/>
                <a:ea typeface="Arial"/>
                <a:cs typeface="Arial"/>
                <a:sym typeface="Arial"/>
              </a:rPr>
            </a:br>
            <a:endParaRPr sz="1100">
              <a:solidFill>
                <a:srgbClr val="000000"/>
              </a:solidFill>
              <a:latin typeface="Arial"/>
              <a:ea typeface="Arial"/>
              <a:cs typeface="Arial"/>
              <a:sym typeface="Arial"/>
            </a:endParaRPr>
          </a:p>
          <a:p>
            <a:pPr indent="-298450" lvl="0" marL="457200" rtl="0" algn="l">
              <a:lnSpc>
                <a:spcPct val="115000"/>
              </a:lnSpc>
              <a:spcBef>
                <a:spcPts val="0"/>
              </a:spcBef>
              <a:spcAft>
                <a:spcPts val="0"/>
              </a:spcAft>
              <a:buClr>
                <a:srgbClr val="000000"/>
              </a:buClr>
              <a:buSzPts val="1100"/>
              <a:buAutoNum type="arabicPeriod"/>
            </a:pPr>
            <a:r>
              <a:rPr b="1" lang="en-US" sz="1100">
                <a:solidFill>
                  <a:srgbClr val="000000"/>
                </a:solidFill>
                <a:latin typeface="Arial"/>
                <a:ea typeface="Arial"/>
                <a:cs typeface="Arial"/>
                <a:sym typeface="Arial"/>
              </a:rPr>
              <a:t>Selecteer "Nieuwe H5P activiteit toevoegen" </a:t>
            </a:r>
            <a:r>
              <a:rPr lang="en-US" sz="1100">
                <a:solidFill>
                  <a:srgbClr val="000000"/>
                </a:solidFill>
                <a:latin typeface="Arial"/>
                <a:ea typeface="Arial"/>
                <a:cs typeface="Arial"/>
                <a:sym typeface="Arial"/>
              </a:rPr>
              <a:t>en kies </a:t>
            </a:r>
            <a:r>
              <a:rPr b="1" lang="en-US" sz="1100">
                <a:solidFill>
                  <a:srgbClr val="000000"/>
                </a:solidFill>
                <a:latin typeface="Arial"/>
                <a:ea typeface="Arial"/>
                <a:cs typeface="Arial"/>
                <a:sym typeface="Arial"/>
              </a:rPr>
              <a:t>"Vragenset" </a:t>
            </a:r>
            <a:r>
              <a:rPr lang="en-US" sz="1100">
                <a:solidFill>
                  <a:srgbClr val="000000"/>
                </a:solidFill>
                <a:latin typeface="Arial"/>
                <a:ea typeface="Arial"/>
                <a:cs typeface="Arial"/>
                <a:sym typeface="Arial"/>
              </a:rPr>
              <a:t>of het gewenste type test.</a:t>
            </a:r>
            <a:br>
              <a:rPr lang="en-US" sz="1100">
                <a:solidFill>
                  <a:srgbClr val="000000"/>
                </a:solidFill>
                <a:latin typeface="Arial"/>
                <a:ea typeface="Arial"/>
                <a:cs typeface="Arial"/>
                <a:sym typeface="Arial"/>
              </a:rPr>
            </a:br>
            <a:endParaRPr sz="1100">
              <a:solidFill>
                <a:srgbClr val="000000"/>
              </a:solidFill>
              <a:latin typeface="Arial"/>
              <a:ea typeface="Arial"/>
              <a:cs typeface="Arial"/>
              <a:sym typeface="Arial"/>
            </a:endParaRPr>
          </a:p>
          <a:p>
            <a:pPr indent="-298450" lvl="0" marL="457200" rtl="0" algn="l">
              <a:lnSpc>
                <a:spcPct val="115000"/>
              </a:lnSpc>
              <a:spcBef>
                <a:spcPts val="0"/>
              </a:spcBef>
              <a:spcAft>
                <a:spcPts val="0"/>
              </a:spcAft>
              <a:buClr>
                <a:srgbClr val="000000"/>
              </a:buClr>
              <a:buSzPts val="1100"/>
              <a:buAutoNum type="arabicPeriod"/>
            </a:pPr>
            <a:r>
              <a:rPr lang="en-US" sz="1100">
                <a:solidFill>
                  <a:srgbClr val="000000"/>
                </a:solidFill>
                <a:latin typeface="Arial"/>
                <a:ea typeface="Arial"/>
                <a:cs typeface="Arial"/>
                <a:sym typeface="Arial"/>
              </a:rPr>
              <a:t>Geef je test een </a:t>
            </a:r>
            <a:r>
              <a:rPr b="1" lang="en-US" sz="1100">
                <a:solidFill>
                  <a:srgbClr val="000000"/>
                </a:solidFill>
                <a:latin typeface="Arial"/>
                <a:ea typeface="Arial"/>
                <a:cs typeface="Arial"/>
                <a:sym typeface="Arial"/>
              </a:rPr>
              <a:t>titel </a:t>
            </a:r>
            <a:r>
              <a:rPr lang="en-US" sz="1100">
                <a:solidFill>
                  <a:srgbClr val="000000"/>
                </a:solidFill>
                <a:latin typeface="Arial"/>
                <a:ea typeface="Arial"/>
                <a:cs typeface="Arial"/>
                <a:sym typeface="Arial"/>
              </a:rPr>
              <a:t>en een </a:t>
            </a:r>
            <a:r>
              <a:rPr b="1" lang="en-US" sz="1100">
                <a:solidFill>
                  <a:srgbClr val="000000"/>
                </a:solidFill>
                <a:latin typeface="Arial"/>
                <a:ea typeface="Arial"/>
                <a:cs typeface="Arial"/>
                <a:sym typeface="Arial"/>
              </a:rPr>
              <a:t>korte inleiding </a:t>
            </a:r>
            <a:r>
              <a:rPr lang="en-US" sz="1100">
                <a:solidFill>
                  <a:srgbClr val="000000"/>
                </a:solidFill>
                <a:latin typeface="Arial"/>
                <a:ea typeface="Arial"/>
                <a:cs typeface="Arial"/>
                <a:sym typeface="Arial"/>
              </a:rPr>
              <a:t>om leerlingen te begeleiden.</a:t>
            </a:r>
            <a:endParaRPr b="1" sz="3100"/>
          </a:p>
        </p:txBody>
      </p:sp>
      <p:pic>
        <p:nvPicPr>
          <p:cNvPr id="211" name="Google Shape;211;g3408979d82a_0_9"/>
          <p:cNvPicPr preferRelativeResize="0"/>
          <p:nvPr/>
        </p:nvPicPr>
        <p:blipFill rotWithShape="1">
          <a:blip r:embed="rId3">
            <a:alphaModFix/>
          </a:blip>
          <a:srcRect b="0" l="0" r="0" t="0"/>
          <a:stretch/>
        </p:blipFill>
        <p:spPr>
          <a:xfrm>
            <a:off x="6331800" y="1648250"/>
            <a:ext cx="5188300" cy="2905450"/>
          </a:xfrm>
          <a:prstGeom prst="rect">
            <a:avLst/>
          </a:prstGeom>
          <a:noFill/>
          <a:ln>
            <a:noFill/>
          </a:ln>
        </p:spPr>
      </p:pic>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6" name="Shape 216"/>
        <p:cNvGrpSpPr/>
        <p:nvPr/>
      </p:nvGrpSpPr>
      <p:grpSpPr>
        <a:xfrm>
          <a:off x="0" y="0"/>
          <a:ext cx="0" cy="0"/>
          <a:chOff x="0" y="0"/>
          <a:chExt cx="0" cy="0"/>
        </a:xfrm>
      </p:grpSpPr>
      <p:sp>
        <p:nvSpPr>
          <p:cNvPr id="217" name="Google Shape;217;g3408979d82a_0_27"/>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lang="en-US"/>
              <a:t>Een quiz ontwerpen met een online tool</a:t>
            </a:r>
            <a:endParaRPr/>
          </a:p>
        </p:txBody>
      </p:sp>
      <p:sp>
        <p:nvSpPr>
          <p:cNvPr id="218" name="Google Shape;218;g3408979d82a_0_27"/>
          <p:cNvSpPr txBox="1"/>
          <p:nvPr>
            <p:ph idx="1" type="body"/>
          </p:nvPr>
        </p:nvSpPr>
        <p:spPr>
          <a:xfrm>
            <a:off x="97973" y="881750"/>
            <a:ext cx="5519700" cy="5870100"/>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1000"/>
              </a:spcBef>
              <a:spcAft>
                <a:spcPts val="0"/>
              </a:spcAft>
              <a:buClr>
                <a:schemeClr val="accent4"/>
              </a:buClr>
              <a:buSzPts val="2200"/>
              <a:buFont typeface="Arial"/>
              <a:buNone/>
            </a:pPr>
            <a:r>
              <a:rPr b="1" lang="en-US" sz="3100"/>
              <a:t>H5P quiz hulpmiddel</a:t>
            </a:r>
            <a:endParaRPr b="1" sz="3100"/>
          </a:p>
          <a:p>
            <a:pPr indent="0" lvl="0" marL="0" rtl="0" algn="l">
              <a:lnSpc>
                <a:spcPct val="115000"/>
              </a:lnSpc>
              <a:spcBef>
                <a:spcPts val="1400"/>
              </a:spcBef>
              <a:spcAft>
                <a:spcPts val="0"/>
              </a:spcAft>
              <a:buSzPts val="2200"/>
              <a:buNone/>
            </a:pPr>
            <a:r>
              <a:rPr b="1" lang="en-US" sz="1300">
                <a:solidFill>
                  <a:srgbClr val="000000"/>
                </a:solidFill>
                <a:latin typeface="Arial"/>
                <a:ea typeface="Arial"/>
                <a:cs typeface="Arial"/>
                <a:sym typeface="Arial"/>
              </a:rPr>
              <a:t>2. Effectieve quizvragen ontwerpen</a:t>
            </a:r>
            <a:endParaRPr b="1" sz="1300">
              <a:solidFill>
                <a:srgbClr val="000000"/>
              </a:solidFill>
              <a:latin typeface="Arial"/>
              <a:ea typeface="Arial"/>
              <a:cs typeface="Arial"/>
              <a:sym typeface="Arial"/>
            </a:endParaRPr>
          </a:p>
          <a:p>
            <a:pPr indent="0" lvl="0" marL="0" rtl="0" algn="l">
              <a:lnSpc>
                <a:spcPct val="115000"/>
              </a:lnSpc>
              <a:spcBef>
                <a:spcPts val="1200"/>
              </a:spcBef>
              <a:spcAft>
                <a:spcPts val="0"/>
              </a:spcAft>
              <a:buSzPts val="2200"/>
              <a:buNone/>
            </a:pPr>
            <a:r>
              <a:rPr b="1" lang="en-US" sz="1100">
                <a:solidFill>
                  <a:srgbClr val="000000"/>
                </a:solidFill>
                <a:latin typeface="Arial"/>
                <a:ea typeface="Arial"/>
                <a:cs typeface="Arial"/>
                <a:sym typeface="Arial"/>
              </a:rPr>
              <a:t>Algemene Beste Praktijken:</a:t>
            </a:r>
            <a:endParaRPr b="1" sz="1100">
              <a:solidFill>
                <a:srgbClr val="000000"/>
              </a:solidFill>
              <a:latin typeface="Arial"/>
              <a:ea typeface="Arial"/>
              <a:cs typeface="Arial"/>
              <a:sym typeface="Arial"/>
            </a:endParaRPr>
          </a:p>
          <a:p>
            <a:pPr indent="-298450" lvl="0" marL="457200" rtl="0" algn="l">
              <a:lnSpc>
                <a:spcPct val="115000"/>
              </a:lnSpc>
              <a:spcBef>
                <a:spcPts val="1200"/>
              </a:spcBef>
              <a:spcAft>
                <a:spcPts val="0"/>
              </a:spcAft>
              <a:buClr>
                <a:srgbClr val="000000"/>
              </a:buClr>
              <a:buSzPts val="1100"/>
              <a:buChar char="●"/>
            </a:pPr>
            <a:r>
              <a:rPr lang="en-US" sz="1100">
                <a:solidFill>
                  <a:srgbClr val="000000"/>
                </a:solidFill>
                <a:latin typeface="Arial"/>
                <a:ea typeface="Arial"/>
                <a:cs typeface="Arial"/>
                <a:sym typeface="Arial"/>
              </a:rPr>
              <a:t>Gebruik </a:t>
            </a:r>
            <a:r>
              <a:rPr b="1" lang="en-US" sz="1100">
                <a:solidFill>
                  <a:srgbClr val="000000"/>
                </a:solidFill>
                <a:latin typeface="Arial"/>
                <a:ea typeface="Arial"/>
                <a:cs typeface="Arial"/>
                <a:sym typeface="Arial"/>
              </a:rPr>
              <a:t>duidelijke, beknopte taal </a:t>
            </a:r>
            <a:r>
              <a:rPr lang="en-US" sz="1100">
                <a:solidFill>
                  <a:srgbClr val="000000"/>
                </a:solidFill>
                <a:latin typeface="Arial"/>
                <a:ea typeface="Arial"/>
                <a:cs typeface="Arial"/>
                <a:sym typeface="Arial"/>
              </a:rPr>
              <a:t>die overeenkomt met het leesniveau van de leerlingen.</a:t>
            </a:r>
            <a:br>
              <a:rPr lang="en-US" sz="1100">
                <a:solidFill>
                  <a:srgbClr val="000000"/>
                </a:solidFill>
                <a:latin typeface="Arial"/>
                <a:ea typeface="Arial"/>
                <a:cs typeface="Arial"/>
                <a:sym typeface="Arial"/>
              </a:rPr>
            </a:br>
            <a:endParaRPr sz="1100">
              <a:solidFill>
                <a:srgbClr val="000000"/>
              </a:solidFill>
              <a:latin typeface="Arial"/>
              <a:ea typeface="Arial"/>
              <a:cs typeface="Arial"/>
              <a:sym typeface="Arial"/>
            </a:endParaRPr>
          </a:p>
          <a:p>
            <a:pPr indent="-298450" lvl="0" marL="457200" rtl="0" algn="l">
              <a:lnSpc>
                <a:spcPct val="115000"/>
              </a:lnSpc>
              <a:spcBef>
                <a:spcPts val="0"/>
              </a:spcBef>
              <a:spcAft>
                <a:spcPts val="0"/>
              </a:spcAft>
              <a:buClr>
                <a:srgbClr val="000000"/>
              </a:buClr>
              <a:buSzPts val="1100"/>
              <a:buChar char="●"/>
            </a:pPr>
            <a:r>
              <a:rPr lang="en-US" sz="1100">
                <a:solidFill>
                  <a:srgbClr val="000000"/>
                </a:solidFill>
                <a:latin typeface="Arial"/>
                <a:ea typeface="Arial"/>
                <a:cs typeface="Arial"/>
                <a:sym typeface="Arial"/>
              </a:rPr>
              <a:t>Vermijd </a:t>
            </a:r>
            <a:r>
              <a:rPr b="1" lang="en-US" sz="1100">
                <a:solidFill>
                  <a:srgbClr val="000000"/>
                </a:solidFill>
                <a:latin typeface="Arial"/>
                <a:ea typeface="Arial"/>
                <a:cs typeface="Arial"/>
                <a:sym typeface="Arial"/>
              </a:rPr>
              <a:t>lastige of misleidende vragen - houd </a:t>
            </a:r>
            <a:r>
              <a:rPr lang="en-US" sz="1100">
                <a:solidFill>
                  <a:srgbClr val="000000"/>
                </a:solidFill>
                <a:latin typeface="Arial"/>
                <a:ea typeface="Arial"/>
                <a:cs typeface="Arial"/>
                <a:sym typeface="Arial"/>
              </a:rPr>
              <a:t>ze eenvoudig.</a:t>
            </a:r>
            <a:br>
              <a:rPr lang="en-US" sz="1100">
                <a:solidFill>
                  <a:srgbClr val="000000"/>
                </a:solidFill>
                <a:latin typeface="Arial"/>
                <a:ea typeface="Arial"/>
                <a:cs typeface="Arial"/>
                <a:sym typeface="Arial"/>
              </a:rPr>
            </a:br>
            <a:endParaRPr sz="1100">
              <a:solidFill>
                <a:srgbClr val="000000"/>
              </a:solidFill>
              <a:latin typeface="Arial"/>
              <a:ea typeface="Arial"/>
              <a:cs typeface="Arial"/>
              <a:sym typeface="Arial"/>
            </a:endParaRPr>
          </a:p>
          <a:p>
            <a:pPr indent="-298450" lvl="0" marL="457200" rtl="0" algn="l">
              <a:lnSpc>
                <a:spcPct val="115000"/>
              </a:lnSpc>
              <a:spcBef>
                <a:spcPts val="0"/>
              </a:spcBef>
              <a:spcAft>
                <a:spcPts val="0"/>
              </a:spcAft>
              <a:buClr>
                <a:srgbClr val="000000"/>
              </a:buClr>
              <a:buSzPts val="1100"/>
              <a:buChar char="●"/>
            </a:pPr>
            <a:r>
              <a:rPr lang="en-US" sz="1100">
                <a:solidFill>
                  <a:srgbClr val="000000"/>
                </a:solidFill>
                <a:latin typeface="Arial"/>
                <a:ea typeface="Arial"/>
                <a:cs typeface="Arial"/>
                <a:sym typeface="Arial"/>
              </a:rPr>
              <a:t>Zorg ervoor </a:t>
            </a:r>
            <a:r>
              <a:rPr b="1" lang="en-US" sz="1100">
                <a:solidFill>
                  <a:srgbClr val="000000"/>
                </a:solidFill>
                <a:latin typeface="Arial"/>
                <a:ea typeface="Arial"/>
                <a:cs typeface="Arial"/>
                <a:sym typeface="Arial"/>
              </a:rPr>
              <a:t>dat de vragen aansluiten bij de leerdoelen</a:t>
            </a:r>
            <a:r>
              <a:rPr lang="en-US" sz="1100">
                <a:solidFill>
                  <a:srgbClr val="000000"/>
                </a:solidFill>
                <a:latin typeface="Arial"/>
                <a:ea typeface="Arial"/>
                <a:cs typeface="Arial"/>
                <a:sym typeface="Arial"/>
              </a:rPr>
              <a:t>.</a:t>
            </a:r>
            <a:br>
              <a:rPr lang="en-US" sz="1100">
                <a:solidFill>
                  <a:srgbClr val="000000"/>
                </a:solidFill>
                <a:latin typeface="Arial"/>
                <a:ea typeface="Arial"/>
                <a:cs typeface="Arial"/>
                <a:sym typeface="Arial"/>
              </a:rPr>
            </a:br>
            <a:endParaRPr sz="1100">
              <a:solidFill>
                <a:srgbClr val="000000"/>
              </a:solidFill>
              <a:latin typeface="Arial"/>
              <a:ea typeface="Arial"/>
              <a:cs typeface="Arial"/>
              <a:sym typeface="Arial"/>
            </a:endParaRPr>
          </a:p>
          <a:p>
            <a:pPr indent="-298450" lvl="0" marL="457200" rtl="0" algn="l">
              <a:lnSpc>
                <a:spcPct val="115000"/>
              </a:lnSpc>
              <a:spcBef>
                <a:spcPts val="0"/>
              </a:spcBef>
              <a:spcAft>
                <a:spcPts val="0"/>
              </a:spcAft>
              <a:buClr>
                <a:srgbClr val="000000"/>
              </a:buClr>
              <a:buSzPts val="1100"/>
              <a:buChar char="●"/>
            </a:pPr>
            <a:r>
              <a:rPr lang="en-US" sz="1100">
                <a:solidFill>
                  <a:srgbClr val="000000"/>
                </a:solidFill>
                <a:latin typeface="Arial"/>
                <a:ea typeface="Arial"/>
                <a:cs typeface="Arial"/>
                <a:sym typeface="Arial"/>
              </a:rPr>
              <a:t>Zorg voor </a:t>
            </a:r>
            <a:r>
              <a:rPr b="1" lang="en-US" sz="1100">
                <a:solidFill>
                  <a:srgbClr val="000000"/>
                </a:solidFill>
                <a:latin typeface="Arial"/>
                <a:ea typeface="Arial"/>
                <a:cs typeface="Arial"/>
                <a:sym typeface="Arial"/>
              </a:rPr>
              <a:t>feedback bij goede en foute antwoorden </a:t>
            </a:r>
            <a:r>
              <a:rPr lang="en-US" sz="1100">
                <a:solidFill>
                  <a:srgbClr val="000000"/>
                </a:solidFill>
                <a:latin typeface="Arial"/>
                <a:ea typeface="Arial"/>
                <a:cs typeface="Arial"/>
                <a:sym typeface="Arial"/>
              </a:rPr>
              <a:t>om het leren te bevorderen.</a:t>
            </a:r>
            <a:br>
              <a:rPr lang="en-US" sz="1100">
                <a:solidFill>
                  <a:srgbClr val="000000"/>
                </a:solidFill>
                <a:latin typeface="Arial"/>
                <a:ea typeface="Arial"/>
                <a:cs typeface="Arial"/>
                <a:sym typeface="Arial"/>
              </a:rPr>
            </a:br>
            <a:endParaRPr sz="1100">
              <a:solidFill>
                <a:srgbClr val="000000"/>
              </a:solidFill>
              <a:latin typeface="Arial"/>
              <a:ea typeface="Arial"/>
              <a:cs typeface="Arial"/>
              <a:sym typeface="Arial"/>
            </a:endParaRPr>
          </a:p>
          <a:p>
            <a:pPr indent="0" lvl="0" marL="0" rtl="0" algn="l">
              <a:lnSpc>
                <a:spcPct val="115000"/>
              </a:lnSpc>
              <a:spcBef>
                <a:spcPts val="1200"/>
              </a:spcBef>
              <a:spcAft>
                <a:spcPts val="0"/>
              </a:spcAft>
              <a:buSzPts val="2200"/>
              <a:buNone/>
            </a:pPr>
            <a:r>
              <a:rPr b="1" lang="en-US" sz="1100">
                <a:solidFill>
                  <a:srgbClr val="000000"/>
                </a:solidFill>
                <a:latin typeface="Arial"/>
                <a:ea typeface="Arial"/>
                <a:cs typeface="Arial"/>
                <a:sym typeface="Arial"/>
              </a:rPr>
              <a:t>Meerkeuzevragen (MCQ)</a:t>
            </a:r>
            <a:endParaRPr b="1" sz="1100">
              <a:solidFill>
                <a:srgbClr val="000000"/>
              </a:solidFill>
              <a:latin typeface="Arial"/>
              <a:ea typeface="Arial"/>
              <a:cs typeface="Arial"/>
              <a:sym typeface="Arial"/>
            </a:endParaRPr>
          </a:p>
          <a:p>
            <a:pPr indent="0" lvl="0" marL="0" rtl="0" algn="l">
              <a:lnSpc>
                <a:spcPct val="115000"/>
              </a:lnSpc>
              <a:spcBef>
                <a:spcPts val="1200"/>
              </a:spcBef>
              <a:spcAft>
                <a:spcPts val="0"/>
              </a:spcAft>
              <a:buSzPts val="2200"/>
              <a:buNone/>
            </a:pPr>
            <a:r>
              <a:rPr lang="en-US" sz="1100">
                <a:solidFill>
                  <a:srgbClr val="000000"/>
                </a:solidFill>
                <a:latin typeface="Arial"/>
                <a:ea typeface="Arial"/>
                <a:cs typeface="Arial"/>
                <a:sym typeface="Arial"/>
              </a:rPr>
              <a:t>✅ Geef </a:t>
            </a:r>
            <a:r>
              <a:rPr b="1" lang="en-US" sz="1100">
                <a:solidFill>
                  <a:srgbClr val="000000"/>
                </a:solidFill>
                <a:latin typeface="Arial"/>
                <a:ea typeface="Arial"/>
                <a:cs typeface="Arial"/>
                <a:sym typeface="Arial"/>
              </a:rPr>
              <a:t>2-4 antwoordkeuzes </a:t>
            </a:r>
            <a:r>
              <a:rPr lang="en-US" sz="1100">
                <a:solidFill>
                  <a:srgbClr val="000000"/>
                </a:solidFill>
                <a:latin typeface="Arial"/>
                <a:ea typeface="Arial"/>
                <a:cs typeface="Arial"/>
                <a:sym typeface="Arial"/>
              </a:rPr>
              <a:t>(één of meerdere juiste opties).</a:t>
            </a:r>
            <a:br>
              <a:rPr lang="en-US" sz="1100">
                <a:solidFill>
                  <a:srgbClr val="000000"/>
                </a:solidFill>
                <a:latin typeface="Arial"/>
                <a:ea typeface="Arial"/>
                <a:cs typeface="Arial"/>
                <a:sym typeface="Arial"/>
              </a:rPr>
            </a:br>
            <a:r>
              <a:rPr lang="en-US" sz="1100">
                <a:solidFill>
                  <a:srgbClr val="000000"/>
                </a:solidFill>
                <a:latin typeface="Arial"/>
                <a:ea typeface="Arial"/>
                <a:cs typeface="Arial"/>
                <a:sym typeface="Arial"/>
              </a:rPr>
              <a:t> ✅ Vermijd </a:t>
            </a:r>
            <a:r>
              <a:rPr b="1" lang="en-US" sz="1100">
                <a:solidFill>
                  <a:srgbClr val="000000"/>
                </a:solidFill>
                <a:latin typeface="Arial"/>
                <a:ea typeface="Arial"/>
                <a:cs typeface="Arial"/>
                <a:sym typeface="Arial"/>
              </a:rPr>
              <a:t>te veel op elkaar lijkende </a:t>
            </a:r>
            <a:r>
              <a:rPr lang="en-US" sz="1100">
                <a:solidFill>
                  <a:srgbClr val="000000"/>
                </a:solidFill>
                <a:latin typeface="Arial"/>
                <a:ea typeface="Arial"/>
                <a:cs typeface="Arial"/>
                <a:sym typeface="Arial"/>
              </a:rPr>
              <a:t>antwoordkeuzen.</a:t>
            </a:r>
            <a:br>
              <a:rPr lang="en-US" sz="1100">
                <a:solidFill>
                  <a:srgbClr val="000000"/>
                </a:solidFill>
                <a:latin typeface="Arial"/>
                <a:ea typeface="Arial"/>
                <a:cs typeface="Arial"/>
                <a:sym typeface="Arial"/>
              </a:rPr>
            </a:br>
            <a:r>
              <a:rPr lang="en-US" sz="1100">
                <a:solidFill>
                  <a:srgbClr val="000000"/>
                </a:solidFill>
                <a:latin typeface="Arial"/>
                <a:ea typeface="Arial"/>
                <a:cs typeface="Arial"/>
                <a:sym typeface="Arial"/>
              </a:rPr>
              <a:t> ✅ Gebruik </a:t>
            </a:r>
            <a:r>
              <a:rPr b="1" lang="en-US" sz="1100">
                <a:solidFill>
                  <a:srgbClr val="000000"/>
                </a:solidFill>
                <a:latin typeface="Arial"/>
                <a:ea typeface="Arial"/>
                <a:cs typeface="Arial"/>
                <a:sym typeface="Arial"/>
              </a:rPr>
              <a:t>afleiders (onjuiste keuzes) </a:t>
            </a:r>
            <a:r>
              <a:rPr lang="en-US" sz="1100">
                <a:solidFill>
                  <a:srgbClr val="000000"/>
                </a:solidFill>
                <a:latin typeface="Arial"/>
                <a:ea typeface="Arial"/>
                <a:cs typeface="Arial"/>
                <a:sym typeface="Arial"/>
              </a:rPr>
              <a:t>die logisch maar duidelijk onjuist zijn.</a:t>
            </a:r>
            <a:endParaRPr sz="1100">
              <a:solidFill>
                <a:srgbClr val="000000"/>
              </a:solidFill>
              <a:latin typeface="Arial"/>
              <a:ea typeface="Arial"/>
              <a:cs typeface="Arial"/>
              <a:sym typeface="Arial"/>
            </a:endParaRPr>
          </a:p>
          <a:p>
            <a:pPr indent="0" lvl="0" marL="0" rtl="0" algn="l">
              <a:lnSpc>
                <a:spcPct val="115000"/>
              </a:lnSpc>
              <a:spcBef>
                <a:spcPts val="1200"/>
              </a:spcBef>
              <a:spcAft>
                <a:spcPts val="0"/>
              </a:spcAft>
              <a:buSzPts val="2200"/>
              <a:buNone/>
            </a:pPr>
            <a:r>
              <a:rPr b="1" lang="en-US" sz="1100">
                <a:solidFill>
                  <a:srgbClr val="000000"/>
                </a:solidFill>
                <a:latin typeface="Arial"/>
                <a:ea typeface="Arial"/>
                <a:cs typeface="Arial"/>
                <a:sym typeface="Arial"/>
              </a:rPr>
              <a:t>Voorbeeld:</a:t>
            </a:r>
            <a:br>
              <a:rPr b="1" lang="en-US" sz="1100">
                <a:solidFill>
                  <a:srgbClr val="000000"/>
                </a:solidFill>
                <a:latin typeface="Arial"/>
                <a:ea typeface="Arial"/>
                <a:cs typeface="Arial"/>
                <a:sym typeface="Arial"/>
              </a:rPr>
            </a:br>
            <a:r>
              <a:rPr i="1" lang="en-US" sz="1100">
                <a:solidFill>
                  <a:srgbClr val="000000"/>
                </a:solidFill>
                <a:latin typeface="Arial"/>
                <a:ea typeface="Arial"/>
                <a:cs typeface="Arial"/>
                <a:sym typeface="Arial"/>
              </a:rPr>
              <a:t> "Wat is de hoofdstad van Frankrijk?"</a:t>
            </a:r>
            <a:endParaRPr i="1" sz="1100">
              <a:solidFill>
                <a:srgbClr val="000000"/>
              </a:solidFill>
              <a:latin typeface="Arial"/>
              <a:ea typeface="Arial"/>
              <a:cs typeface="Arial"/>
              <a:sym typeface="Arial"/>
            </a:endParaRPr>
          </a:p>
          <a:p>
            <a:pPr indent="-298450" lvl="0" marL="457200" rtl="0" algn="l">
              <a:lnSpc>
                <a:spcPct val="115000"/>
              </a:lnSpc>
              <a:spcBef>
                <a:spcPts val="1200"/>
              </a:spcBef>
              <a:spcAft>
                <a:spcPts val="0"/>
              </a:spcAft>
              <a:buClr>
                <a:srgbClr val="000000"/>
              </a:buClr>
              <a:buSzPts val="1100"/>
              <a:buChar char="●"/>
            </a:pPr>
            <a:r>
              <a:rPr lang="en-US" sz="1100">
                <a:solidFill>
                  <a:srgbClr val="000000"/>
                </a:solidFill>
                <a:latin typeface="Arial"/>
                <a:ea typeface="Arial"/>
                <a:cs typeface="Arial"/>
                <a:sym typeface="Arial"/>
              </a:rPr>
              <a:t>Berlijn</a:t>
            </a:r>
            <a:endParaRPr sz="1100">
              <a:solidFill>
                <a:srgbClr val="000000"/>
              </a:solidFill>
              <a:latin typeface="Arial"/>
              <a:ea typeface="Arial"/>
              <a:cs typeface="Arial"/>
              <a:sym typeface="Arial"/>
            </a:endParaRPr>
          </a:p>
          <a:p>
            <a:pPr indent="-298450" lvl="0" marL="457200" rtl="0" algn="l">
              <a:lnSpc>
                <a:spcPct val="115000"/>
              </a:lnSpc>
              <a:spcBef>
                <a:spcPts val="0"/>
              </a:spcBef>
              <a:spcAft>
                <a:spcPts val="0"/>
              </a:spcAft>
              <a:buClr>
                <a:srgbClr val="000000"/>
              </a:buClr>
              <a:buSzPts val="1100"/>
              <a:buChar char="●"/>
            </a:pPr>
            <a:r>
              <a:rPr lang="en-US" sz="1100">
                <a:solidFill>
                  <a:srgbClr val="000000"/>
                </a:solidFill>
                <a:latin typeface="Arial"/>
                <a:ea typeface="Arial"/>
                <a:cs typeface="Arial"/>
                <a:sym typeface="Arial"/>
              </a:rPr>
              <a:t>Madrid</a:t>
            </a:r>
            <a:endParaRPr sz="1100">
              <a:solidFill>
                <a:srgbClr val="000000"/>
              </a:solidFill>
              <a:latin typeface="Arial"/>
              <a:ea typeface="Arial"/>
              <a:cs typeface="Arial"/>
              <a:sym typeface="Arial"/>
            </a:endParaRPr>
          </a:p>
          <a:p>
            <a:pPr indent="-298450" lvl="0" marL="457200" rtl="0" algn="l">
              <a:lnSpc>
                <a:spcPct val="115000"/>
              </a:lnSpc>
              <a:spcBef>
                <a:spcPts val="0"/>
              </a:spcBef>
              <a:spcAft>
                <a:spcPts val="0"/>
              </a:spcAft>
              <a:buClr>
                <a:srgbClr val="000000"/>
              </a:buClr>
              <a:buSzPts val="1100"/>
              <a:buChar char="●"/>
            </a:pPr>
            <a:r>
              <a:rPr lang="en-US" sz="1100">
                <a:solidFill>
                  <a:srgbClr val="000000"/>
                </a:solidFill>
                <a:latin typeface="Arial"/>
                <a:ea typeface="Arial"/>
                <a:cs typeface="Arial"/>
                <a:sym typeface="Arial"/>
              </a:rPr>
              <a:t>[Parijs</a:t>
            </a:r>
            <a:endParaRPr sz="1100">
              <a:solidFill>
                <a:srgbClr val="000000"/>
              </a:solidFill>
              <a:latin typeface="Arial"/>
              <a:ea typeface="Arial"/>
              <a:cs typeface="Arial"/>
              <a:sym typeface="Arial"/>
            </a:endParaRPr>
          </a:p>
          <a:p>
            <a:pPr indent="-298450" lvl="0" marL="457200" rtl="0" algn="l">
              <a:lnSpc>
                <a:spcPct val="115000"/>
              </a:lnSpc>
              <a:spcBef>
                <a:spcPts val="0"/>
              </a:spcBef>
              <a:spcAft>
                <a:spcPts val="0"/>
              </a:spcAft>
              <a:buClr>
                <a:srgbClr val="000000"/>
              </a:buClr>
              <a:buSzPts val="1100"/>
              <a:buChar char="●"/>
            </a:pPr>
            <a:r>
              <a:rPr lang="en-US" sz="1100">
                <a:solidFill>
                  <a:srgbClr val="000000"/>
                </a:solidFill>
                <a:latin typeface="Arial"/>
                <a:ea typeface="Arial"/>
                <a:cs typeface="Arial"/>
                <a:sym typeface="Arial"/>
              </a:rPr>
              <a:t>Rome</a:t>
            </a:r>
            <a:endParaRPr sz="1100">
              <a:solidFill>
                <a:srgbClr val="000000"/>
              </a:solidFill>
              <a:latin typeface="Arial"/>
              <a:ea typeface="Arial"/>
              <a:cs typeface="Arial"/>
              <a:sym typeface="Arial"/>
            </a:endParaRPr>
          </a:p>
          <a:p>
            <a:pPr indent="0" lvl="0" marL="0" marR="0" rtl="0" algn="l">
              <a:lnSpc>
                <a:spcPct val="90000"/>
              </a:lnSpc>
              <a:spcBef>
                <a:spcPts val="1200"/>
              </a:spcBef>
              <a:spcAft>
                <a:spcPts val="0"/>
              </a:spcAft>
              <a:buClr>
                <a:schemeClr val="accent4"/>
              </a:buClr>
              <a:buSzPts val="2200"/>
              <a:buFont typeface="Arial"/>
              <a:buNone/>
            </a:pPr>
            <a:r>
              <a:t/>
            </a:r>
            <a:endParaRPr b="1" sz="3100"/>
          </a:p>
          <a:p>
            <a:pPr indent="0" lvl="0" marL="0" marR="0" rtl="0" algn="ctr">
              <a:lnSpc>
                <a:spcPct val="90000"/>
              </a:lnSpc>
              <a:spcBef>
                <a:spcPts val="1000"/>
              </a:spcBef>
              <a:spcAft>
                <a:spcPts val="0"/>
              </a:spcAft>
              <a:buSzPts val="2200"/>
              <a:buNone/>
            </a:pPr>
            <a:r>
              <a:t/>
            </a:r>
            <a:endParaRPr b="1" sz="3100"/>
          </a:p>
        </p:txBody>
      </p:sp>
      <p:sp>
        <p:nvSpPr>
          <p:cNvPr id="219" name="Google Shape;219;g3408979d82a_0_27"/>
          <p:cNvSpPr txBox="1"/>
          <p:nvPr/>
        </p:nvSpPr>
        <p:spPr>
          <a:xfrm>
            <a:off x="6035675" y="1018550"/>
            <a:ext cx="5871900" cy="5203500"/>
          </a:xfrm>
          <a:prstGeom prst="rect">
            <a:avLst/>
          </a:prstGeom>
          <a:noFill/>
          <a:ln>
            <a:noFill/>
          </a:ln>
        </p:spPr>
        <p:txBody>
          <a:bodyPr anchorCtr="0" anchor="t" bIns="91425" lIns="91425" spcFirstLastPara="1" rIns="91425" wrap="square" tIns="91425">
            <a:spAutoFit/>
          </a:bodyPr>
          <a:lstStyle/>
          <a:p>
            <a:pPr indent="0" lvl="0" marL="0" marR="0" rtl="0" algn="l">
              <a:lnSpc>
                <a:spcPct val="115000"/>
              </a:lnSpc>
              <a:spcBef>
                <a:spcPts val="1200"/>
              </a:spcBef>
              <a:spcAft>
                <a:spcPts val="0"/>
              </a:spcAft>
              <a:buClr>
                <a:srgbClr val="000000"/>
              </a:buClr>
              <a:buSzPts val="1100"/>
              <a:buFont typeface="Arial"/>
              <a:buNone/>
            </a:pPr>
            <a:r>
              <a:rPr b="1" i="0" lang="en-US" sz="1100" u="none" cap="none" strike="noStrike">
                <a:solidFill>
                  <a:srgbClr val="000000"/>
                </a:solidFill>
                <a:latin typeface="Arial"/>
                <a:ea typeface="Arial"/>
                <a:cs typeface="Arial"/>
                <a:sym typeface="Arial"/>
              </a:rPr>
              <a:t>Waar/Onwaar vragen</a:t>
            </a:r>
            <a:endParaRPr b="1" i="0" sz="1100" u="none" cap="none" strike="noStrike">
              <a:solidFill>
                <a:srgbClr val="000000"/>
              </a:solidFill>
              <a:latin typeface="Arial"/>
              <a:ea typeface="Arial"/>
              <a:cs typeface="Arial"/>
              <a:sym typeface="Arial"/>
            </a:endParaRPr>
          </a:p>
          <a:p>
            <a:pPr indent="0" lvl="0" marL="0" marR="0" rtl="0" algn="l">
              <a:lnSpc>
                <a:spcPct val="115000"/>
              </a:lnSpc>
              <a:spcBef>
                <a:spcPts val="1200"/>
              </a:spcBef>
              <a:spcAft>
                <a:spcPts val="0"/>
              </a:spcAft>
              <a:buClr>
                <a:srgbClr val="000000"/>
              </a:buClr>
              <a:buSzPts val="1100"/>
              <a:buFont typeface="Arial"/>
              <a:buNone/>
            </a:pPr>
            <a:r>
              <a:rPr b="0" i="0" lang="en-US" sz="1100" u="none" cap="none" strike="noStrike">
                <a:solidFill>
                  <a:srgbClr val="000000"/>
                </a:solidFill>
                <a:latin typeface="Arial"/>
                <a:ea typeface="Arial"/>
                <a:cs typeface="Arial"/>
                <a:sym typeface="Arial"/>
              </a:rPr>
              <a:t>✅ Gebruik uitspraken die </a:t>
            </a:r>
            <a:r>
              <a:rPr b="1" i="0" lang="en-US" sz="1100" u="none" cap="none" strike="noStrike">
                <a:solidFill>
                  <a:srgbClr val="000000"/>
                </a:solidFill>
                <a:latin typeface="Arial"/>
                <a:ea typeface="Arial"/>
                <a:cs typeface="Arial"/>
                <a:sym typeface="Arial"/>
              </a:rPr>
              <a:t>100% waar of onwaar zijn - geen </a:t>
            </a:r>
            <a:r>
              <a:rPr b="0" i="0" lang="en-US" sz="1100" u="none" cap="none" strike="noStrike">
                <a:solidFill>
                  <a:srgbClr val="000000"/>
                </a:solidFill>
                <a:latin typeface="Arial"/>
                <a:ea typeface="Arial"/>
                <a:cs typeface="Arial"/>
                <a:sym typeface="Arial"/>
              </a:rPr>
              <a:t>dubbelzinnigheid.</a:t>
            </a:r>
            <a:br>
              <a:rPr b="0" i="0" lang="en-US" sz="1100" u="none" cap="none" strike="noStrike">
                <a:solidFill>
                  <a:srgbClr val="000000"/>
                </a:solidFill>
                <a:latin typeface="Arial"/>
                <a:ea typeface="Arial"/>
                <a:cs typeface="Arial"/>
                <a:sym typeface="Arial"/>
              </a:rPr>
            </a:br>
            <a:r>
              <a:rPr b="0" i="0" lang="en-US" sz="1100" u="none" cap="none" strike="noStrike">
                <a:solidFill>
                  <a:srgbClr val="000000"/>
                </a:solidFill>
                <a:latin typeface="Arial"/>
                <a:ea typeface="Arial"/>
                <a:cs typeface="Arial"/>
                <a:sym typeface="Arial"/>
              </a:rPr>
              <a:t> ✅ Vermijd het gebruik van </a:t>
            </a:r>
            <a:r>
              <a:rPr b="1" i="0" lang="en-US" sz="1100" u="none" cap="none" strike="noStrike">
                <a:solidFill>
                  <a:srgbClr val="000000"/>
                </a:solidFill>
                <a:latin typeface="Arial"/>
                <a:ea typeface="Arial"/>
                <a:cs typeface="Arial"/>
                <a:sym typeface="Arial"/>
              </a:rPr>
              <a:t>"altijd" en "nooit"</a:t>
            </a:r>
            <a:r>
              <a:rPr b="0" i="0" lang="en-US" sz="1100" u="none" cap="none" strike="noStrike">
                <a:solidFill>
                  <a:srgbClr val="000000"/>
                </a:solidFill>
                <a:latin typeface="Arial"/>
                <a:ea typeface="Arial"/>
                <a:cs typeface="Arial"/>
                <a:sym typeface="Arial"/>
              </a:rPr>
              <a:t>, die antwoorden voor de hand liggend kunnen maken.</a:t>
            </a:r>
            <a:endParaRPr b="0" i="0" sz="1100" u="none" cap="none" strike="noStrike">
              <a:solidFill>
                <a:srgbClr val="000000"/>
              </a:solidFill>
              <a:latin typeface="Arial"/>
              <a:ea typeface="Arial"/>
              <a:cs typeface="Arial"/>
              <a:sym typeface="Arial"/>
            </a:endParaRPr>
          </a:p>
          <a:p>
            <a:pPr indent="0" lvl="0" marL="0" marR="0" rtl="0" algn="l">
              <a:lnSpc>
                <a:spcPct val="115000"/>
              </a:lnSpc>
              <a:spcBef>
                <a:spcPts val="1200"/>
              </a:spcBef>
              <a:spcAft>
                <a:spcPts val="0"/>
              </a:spcAft>
              <a:buClr>
                <a:srgbClr val="000000"/>
              </a:buClr>
              <a:buSzPts val="1100"/>
              <a:buFont typeface="Arial"/>
              <a:buNone/>
            </a:pPr>
            <a:r>
              <a:rPr b="1" i="0" lang="en-US" sz="1100" u="none" cap="none" strike="noStrike">
                <a:solidFill>
                  <a:srgbClr val="000000"/>
                </a:solidFill>
                <a:latin typeface="Arial"/>
                <a:ea typeface="Arial"/>
                <a:cs typeface="Arial"/>
                <a:sym typeface="Arial"/>
              </a:rPr>
              <a:t>Voorbeeld:</a:t>
            </a:r>
            <a:br>
              <a:rPr b="1" i="0" lang="en-US" sz="1100" u="none" cap="none" strike="noStrike">
                <a:solidFill>
                  <a:srgbClr val="000000"/>
                </a:solidFill>
                <a:latin typeface="Arial"/>
                <a:ea typeface="Arial"/>
                <a:cs typeface="Arial"/>
                <a:sym typeface="Arial"/>
              </a:rPr>
            </a:br>
            <a:r>
              <a:rPr b="0" i="1" lang="en-US" sz="1100" u="none" cap="none" strike="noStrike">
                <a:solidFill>
                  <a:srgbClr val="000000"/>
                </a:solidFill>
                <a:latin typeface="Arial"/>
                <a:ea typeface="Arial"/>
                <a:cs typeface="Arial"/>
                <a:sym typeface="Arial"/>
              </a:rPr>
              <a:t> "De zon draait om de aarde."</a:t>
            </a:r>
            <a:endParaRPr b="0" i="1" sz="1100" u="none" cap="none" strike="noStrike">
              <a:solidFill>
                <a:srgbClr val="000000"/>
              </a:solidFill>
              <a:latin typeface="Arial"/>
              <a:ea typeface="Arial"/>
              <a:cs typeface="Arial"/>
              <a:sym typeface="Arial"/>
            </a:endParaRPr>
          </a:p>
          <a:p>
            <a:pPr indent="-298450" lvl="0" marL="457200" marR="0" rtl="0" algn="l">
              <a:lnSpc>
                <a:spcPct val="115000"/>
              </a:lnSpc>
              <a:spcBef>
                <a:spcPts val="1200"/>
              </a:spcBef>
              <a:spcAft>
                <a:spcPts val="0"/>
              </a:spcAft>
              <a:buClr>
                <a:srgbClr val="000000"/>
              </a:buClr>
              <a:buSzPts val="1100"/>
              <a:buFont typeface="Arial"/>
              <a:buChar char="●"/>
            </a:pPr>
            <a:r>
              <a:rPr b="0" i="0" lang="en-US" sz="1100" u="none" cap="none" strike="noStrike">
                <a:solidFill>
                  <a:srgbClr val="000000"/>
                </a:solidFill>
                <a:latin typeface="Arial"/>
                <a:ea typeface="Arial"/>
                <a:cs typeface="Arial"/>
                <a:sym typeface="Arial"/>
              </a:rPr>
              <a:t>[Onwaar</a:t>
            </a:r>
            <a:endParaRPr b="0" i="0" sz="1100" u="none" cap="none" strike="noStrike">
              <a:solidFill>
                <a:srgbClr val="000000"/>
              </a:solidFill>
              <a:latin typeface="Arial"/>
              <a:ea typeface="Arial"/>
              <a:cs typeface="Arial"/>
              <a:sym typeface="Arial"/>
            </a:endParaRPr>
          </a:p>
          <a:p>
            <a:pPr indent="0" lvl="0" marL="0" marR="0" rtl="0" algn="l">
              <a:lnSpc>
                <a:spcPct val="115000"/>
              </a:lnSpc>
              <a:spcBef>
                <a:spcPts val="1200"/>
              </a:spcBef>
              <a:spcAft>
                <a:spcPts val="0"/>
              </a:spcAft>
              <a:buClr>
                <a:srgbClr val="000000"/>
              </a:buClr>
              <a:buSzPts val="1100"/>
              <a:buFont typeface="Arial"/>
              <a:buNone/>
            </a:pPr>
            <a:r>
              <a:rPr b="1" i="0" lang="en-US" sz="1100" u="none" cap="none" strike="noStrike">
                <a:solidFill>
                  <a:srgbClr val="000000"/>
                </a:solidFill>
                <a:latin typeface="Arial"/>
                <a:ea typeface="Arial"/>
                <a:cs typeface="Arial"/>
                <a:sym typeface="Arial"/>
              </a:rPr>
              <a:t>Vul de lege plekken in</a:t>
            </a:r>
            <a:endParaRPr b="1" i="0" sz="1100" u="none" cap="none" strike="noStrike">
              <a:solidFill>
                <a:srgbClr val="000000"/>
              </a:solidFill>
              <a:latin typeface="Arial"/>
              <a:ea typeface="Arial"/>
              <a:cs typeface="Arial"/>
              <a:sym typeface="Arial"/>
            </a:endParaRPr>
          </a:p>
          <a:p>
            <a:pPr indent="0" lvl="0" marL="0" marR="0" rtl="0" algn="l">
              <a:lnSpc>
                <a:spcPct val="115000"/>
              </a:lnSpc>
              <a:spcBef>
                <a:spcPts val="1200"/>
              </a:spcBef>
              <a:spcAft>
                <a:spcPts val="0"/>
              </a:spcAft>
              <a:buClr>
                <a:srgbClr val="000000"/>
              </a:buClr>
              <a:buSzPts val="1100"/>
              <a:buFont typeface="Arial"/>
              <a:buNone/>
            </a:pPr>
            <a:r>
              <a:rPr b="0" i="0" lang="en-US" sz="1100" u="none" cap="none" strike="noStrike">
                <a:solidFill>
                  <a:srgbClr val="000000"/>
                </a:solidFill>
                <a:latin typeface="Arial"/>
                <a:ea typeface="Arial"/>
                <a:cs typeface="Arial"/>
                <a:sym typeface="Arial"/>
              </a:rPr>
              <a:t>✅ Accepteer </a:t>
            </a:r>
            <a:r>
              <a:rPr b="1" i="0" lang="en-US" sz="1100" u="none" cap="none" strike="noStrike">
                <a:solidFill>
                  <a:srgbClr val="000000"/>
                </a:solidFill>
                <a:latin typeface="Arial"/>
                <a:ea typeface="Arial"/>
                <a:cs typeface="Arial"/>
                <a:sym typeface="Arial"/>
              </a:rPr>
              <a:t>meerdere correcte variaties </a:t>
            </a:r>
            <a:r>
              <a:rPr b="0" i="0" lang="en-US" sz="1100" u="none" cap="none" strike="noStrike">
                <a:solidFill>
                  <a:srgbClr val="000000"/>
                </a:solidFill>
                <a:latin typeface="Arial"/>
                <a:ea typeface="Arial"/>
                <a:cs typeface="Arial"/>
                <a:sym typeface="Arial"/>
              </a:rPr>
              <a:t>(bijv. "kleur" en "kleur").</a:t>
            </a:r>
            <a:br>
              <a:rPr b="0" i="0" lang="en-US" sz="1100" u="none" cap="none" strike="noStrike">
                <a:solidFill>
                  <a:srgbClr val="000000"/>
                </a:solidFill>
                <a:latin typeface="Arial"/>
                <a:ea typeface="Arial"/>
                <a:cs typeface="Arial"/>
                <a:sym typeface="Arial"/>
              </a:rPr>
            </a:br>
            <a:r>
              <a:rPr b="0" i="0" lang="en-US" sz="1100" u="none" cap="none" strike="noStrike">
                <a:solidFill>
                  <a:srgbClr val="000000"/>
                </a:solidFill>
                <a:latin typeface="Arial"/>
                <a:ea typeface="Arial"/>
                <a:cs typeface="Arial"/>
                <a:sym typeface="Arial"/>
              </a:rPr>
              <a:t> ✅ </a:t>
            </a:r>
            <a:r>
              <a:rPr b="1" i="0" lang="en-US" sz="1100" u="none" cap="none" strike="noStrike">
                <a:solidFill>
                  <a:srgbClr val="000000"/>
                </a:solidFill>
                <a:latin typeface="Arial"/>
                <a:ea typeface="Arial"/>
                <a:cs typeface="Arial"/>
                <a:sym typeface="Arial"/>
              </a:rPr>
              <a:t>Beperk </a:t>
            </a:r>
            <a:r>
              <a:rPr b="0" i="0" lang="en-US" sz="1100" u="none" cap="none" strike="noStrike">
                <a:solidFill>
                  <a:srgbClr val="000000"/>
                </a:solidFill>
                <a:latin typeface="Arial"/>
                <a:ea typeface="Arial"/>
                <a:cs typeface="Arial"/>
                <a:sym typeface="Arial"/>
              </a:rPr>
              <a:t>het aantal lege woorden </a:t>
            </a:r>
            <a:r>
              <a:rPr b="1" i="0" lang="en-US" sz="1100" u="none" cap="none" strike="noStrike">
                <a:solidFill>
                  <a:srgbClr val="000000"/>
                </a:solidFill>
                <a:latin typeface="Arial"/>
                <a:ea typeface="Arial"/>
                <a:cs typeface="Arial"/>
                <a:sym typeface="Arial"/>
              </a:rPr>
              <a:t>tot 1-3 </a:t>
            </a:r>
            <a:r>
              <a:rPr b="0" i="0" lang="en-US" sz="1100" u="none" cap="none" strike="noStrike">
                <a:solidFill>
                  <a:srgbClr val="000000"/>
                </a:solidFill>
                <a:latin typeface="Arial"/>
                <a:ea typeface="Arial"/>
                <a:cs typeface="Arial"/>
                <a:sym typeface="Arial"/>
              </a:rPr>
              <a:t>voor de duidelijkheid.</a:t>
            </a:r>
            <a:endParaRPr b="0" i="0" sz="1100" u="none" cap="none" strike="noStrike">
              <a:solidFill>
                <a:srgbClr val="000000"/>
              </a:solidFill>
              <a:latin typeface="Arial"/>
              <a:ea typeface="Arial"/>
              <a:cs typeface="Arial"/>
              <a:sym typeface="Arial"/>
            </a:endParaRPr>
          </a:p>
          <a:p>
            <a:pPr indent="0" lvl="0" marL="0" marR="0" rtl="0" algn="l">
              <a:lnSpc>
                <a:spcPct val="115000"/>
              </a:lnSpc>
              <a:spcBef>
                <a:spcPts val="1200"/>
              </a:spcBef>
              <a:spcAft>
                <a:spcPts val="0"/>
              </a:spcAft>
              <a:buClr>
                <a:srgbClr val="000000"/>
              </a:buClr>
              <a:buSzPts val="1100"/>
              <a:buFont typeface="Arial"/>
              <a:buNone/>
            </a:pPr>
            <a:r>
              <a:rPr b="0" i="0" lang="en-US" sz="1100" u="none" cap="none" strike="noStrike">
                <a:solidFill>
                  <a:srgbClr val="000000"/>
                </a:solidFill>
                <a:latin typeface="Arial"/>
                <a:ea typeface="Arial"/>
                <a:cs typeface="Arial"/>
                <a:sym typeface="Arial"/>
              </a:rPr>
              <a:t>🔹 </a:t>
            </a:r>
            <a:r>
              <a:rPr b="1" i="0" lang="en-US" sz="1100" u="none" cap="none" strike="noStrike">
                <a:solidFill>
                  <a:srgbClr val="000000"/>
                </a:solidFill>
                <a:latin typeface="Arial"/>
                <a:ea typeface="Arial"/>
                <a:cs typeface="Arial"/>
                <a:sym typeface="Arial"/>
              </a:rPr>
              <a:t>Voorbeeld:</a:t>
            </a:r>
            <a:br>
              <a:rPr b="1" i="0" lang="en-US" sz="1100" u="none" cap="none" strike="noStrike">
                <a:solidFill>
                  <a:srgbClr val="000000"/>
                </a:solidFill>
                <a:latin typeface="Arial"/>
                <a:ea typeface="Arial"/>
                <a:cs typeface="Arial"/>
                <a:sym typeface="Arial"/>
              </a:rPr>
            </a:br>
            <a:r>
              <a:rPr b="0" i="1" lang="en-US" sz="1100" u="none" cap="none" strike="noStrike">
                <a:solidFill>
                  <a:srgbClr val="000000"/>
                </a:solidFill>
                <a:latin typeface="Arial"/>
                <a:ea typeface="Arial"/>
                <a:cs typeface="Arial"/>
                <a:sym typeface="Arial"/>
              </a:rPr>
              <a:t> "De grootste planeet in ons zonnestelsel is ______________."</a:t>
            </a:r>
            <a:br>
              <a:rPr b="0" i="1" lang="en-US" sz="1100" u="none" cap="none" strike="noStrike">
                <a:solidFill>
                  <a:srgbClr val="000000"/>
                </a:solidFill>
                <a:latin typeface="Arial"/>
                <a:ea typeface="Arial"/>
                <a:cs typeface="Arial"/>
                <a:sym typeface="Arial"/>
              </a:rPr>
            </a:br>
            <a:r>
              <a:rPr b="0" i="0" lang="en-US" sz="1100" u="none" cap="none" strike="noStrike">
                <a:solidFill>
                  <a:srgbClr val="000000"/>
                </a:solidFill>
                <a:latin typeface="Arial"/>
                <a:ea typeface="Arial"/>
                <a:cs typeface="Arial"/>
                <a:sym typeface="Arial"/>
              </a:rPr>
              <a:t> (✅ Juist antwoord: Jupiter)</a:t>
            </a:r>
            <a:endParaRPr b="0" i="0" sz="1100" u="none" cap="none" strike="noStrike">
              <a:solidFill>
                <a:srgbClr val="000000"/>
              </a:solidFill>
              <a:latin typeface="Arial"/>
              <a:ea typeface="Arial"/>
              <a:cs typeface="Arial"/>
              <a:sym typeface="Arial"/>
            </a:endParaRPr>
          </a:p>
          <a:p>
            <a:pPr indent="0" lvl="0" marL="0" marR="0" rtl="0" algn="l">
              <a:lnSpc>
                <a:spcPct val="115000"/>
              </a:lnSpc>
              <a:spcBef>
                <a:spcPts val="1200"/>
              </a:spcBef>
              <a:spcAft>
                <a:spcPts val="0"/>
              </a:spcAft>
              <a:buClr>
                <a:srgbClr val="000000"/>
              </a:buClr>
              <a:buSzPts val="1100"/>
              <a:buFont typeface="Arial"/>
              <a:buNone/>
            </a:pPr>
            <a:r>
              <a:rPr b="1" i="0" lang="en-US" sz="1100" u="none" cap="none" strike="noStrike">
                <a:solidFill>
                  <a:srgbClr val="000000"/>
                </a:solidFill>
                <a:latin typeface="Arial"/>
                <a:ea typeface="Arial"/>
                <a:cs typeface="Arial"/>
                <a:sym typeface="Arial"/>
              </a:rPr>
              <a:t>Vragen slepen en neerzetten</a:t>
            </a:r>
            <a:endParaRPr b="1" i="0" sz="1100" u="none" cap="none" strike="noStrike">
              <a:solidFill>
                <a:srgbClr val="000000"/>
              </a:solidFill>
              <a:latin typeface="Arial"/>
              <a:ea typeface="Arial"/>
              <a:cs typeface="Arial"/>
              <a:sym typeface="Arial"/>
            </a:endParaRPr>
          </a:p>
          <a:p>
            <a:pPr indent="0" lvl="0" marL="0" marR="0" rtl="0" algn="l">
              <a:lnSpc>
                <a:spcPct val="115000"/>
              </a:lnSpc>
              <a:spcBef>
                <a:spcPts val="1200"/>
              </a:spcBef>
              <a:spcAft>
                <a:spcPts val="0"/>
              </a:spcAft>
              <a:buClr>
                <a:srgbClr val="000000"/>
              </a:buClr>
              <a:buSzPts val="1100"/>
              <a:buFont typeface="Arial"/>
              <a:buNone/>
            </a:pPr>
            <a:r>
              <a:rPr b="0" i="0" lang="en-US" sz="1100" u="none" cap="none" strike="noStrike">
                <a:solidFill>
                  <a:srgbClr val="000000"/>
                </a:solidFill>
                <a:latin typeface="Arial"/>
                <a:ea typeface="Arial"/>
                <a:cs typeface="Arial"/>
                <a:sym typeface="Arial"/>
              </a:rPr>
              <a:t>✅ Houd categorieën </a:t>
            </a:r>
            <a:r>
              <a:rPr b="1" i="0" lang="en-US" sz="1100" u="none" cap="none" strike="noStrike">
                <a:solidFill>
                  <a:srgbClr val="000000"/>
                </a:solidFill>
                <a:latin typeface="Arial"/>
                <a:ea typeface="Arial"/>
                <a:cs typeface="Arial"/>
                <a:sym typeface="Arial"/>
              </a:rPr>
              <a:t>apart en makkelijk te begrijpen</a:t>
            </a:r>
            <a:r>
              <a:rPr b="0" i="0" lang="en-US" sz="1100" u="none" cap="none" strike="noStrike">
                <a:solidFill>
                  <a:srgbClr val="000000"/>
                </a:solidFill>
                <a:latin typeface="Arial"/>
                <a:ea typeface="Arial"/>
                <a:cs typeface="Arial"/>
                <a:sym typeface="Arial"/>
              </a:rPr>
              <a:t>.</a:t>
            </a:r>
            <a:br>
              <a:rPr b="0" i="0" lang="en-US" sz="1100" u="none" cap="none" strike="noStrike">
                <a:solidFill>
                  <a:srgbClr val="000000"/>
                </a:solidFill>
                <a:latin typeface="Arial"/>
                <a:ea typeface="Arial"/>
                <a:cs typeface="Arial"/>
                <a:sym typeface="Arial"/>
              </a:rPr>
            </a:br>
            <a:r>
              <a:rPr b="0" i="0" lang="en-US" sz="1100" u="none" cap="none" strike="noStrike">
                <a:solidFill>
                  <a:srgbClr val="000000"/>
                </a:solidFill>
                <a:latin typeface="Arial"/>
                <a:ea typeface="Arial"/>
                <a:cs typeface="Arial"/>
                <a:sym typeface="Arial"/>
              </a:rPr>
              <a:t> ✅ Beperk het aantal items tot </a:t>
            </a:r>
            <a:r>
              <a:rPr b="1" i="0" lang="en-US" sz="1100" u="none" cap="none" strike="noStrike">
                <a:solidFill>
                  <a:srgbClr val="000000"/>
                </a:solidFill>
                <a:latin typeface="Arial"/>
                <a:ea typeface="Arial"/>
                <a:cs typeface="Arial"/>
                <a:sym typeface="Arial"/>
              </a:rPr>
              <a:t>5-7 om cognitieve overbelasting te voorkomen</a:t>
            </a:r>
            <a:r>
              <a:rPr b="0" i="0" lang="en-US" sz="1100" u="none" cap="none" strike="noStrike">
                <a:solidFill>
                  <a:srgbClr val="000000"/>
                </a:solidFill>
                <a:latin typeface="Arial"/>
                <a:ea typeface="Arial"/>
                <a:cs typeface="Arial"/>
                <a:sym typeface="Arial"/>
              </a:rPr>
              <a:t>.</a:t>
            </a:r>
            <a:endParaRPr b="0" i="0" sz="1100" u="none" cap="none" strike="noStrike">
              <a:solidFill>
                <a:srgbClr val="000000"/>
              </a:solidFill>
              <a:latin typeface="Arial"/>
              <a:ea typeface="Arial"/>
              <a:cs typeface="Arial"/>
              <a:sym typeface="Arial"/>
            </a:endParaRPr>
          </a:p>
          <a:p>
            <a:pPr indent="0" lvl="0" marL="0" marR="0" rtl="0" algn="l">
              <a:lnSpc>
                <a:spcPct val="115000"/>
              </a:lnSpc>
              <a:spcBef>
                <a:spcPts val="1200"/>
              </a:spcBef>
              <a:spcAft>
                <a:spcPts val="0"/>
              </a:spcAft>
              <a:buClr>
                <a:srgbClr val="000000"/>
              </a:buClr>
              <a:buSzPts val="1100"/>
              <a:buFont typeface="Arial"/>
              <a:buNone/>
            </a:pPr>
            <a:r>
              <a:rPr b="1" i="0" lang="en-US" sz="1100" u="none" cap="none" strike="noStrike">
                <a:solidFill>
                  <a:srgbClr val="000000"/>
                </a:solidFill>
                <a:latin typeface="Arial"/>
                <a:ea typeface="Arial"/>
                <a:cs typeface="Arial"/>
                <a:sym typeface="Arial"/>
              </a:rPr>
              <a:t>Voorbeeld: </a:t>
            </a:r>
            <a:r>
              <a:rPr b="0" i="1" lang="en-US" sz="1100" u="none" cap="none" strike="noStrike">
                <a:solidFill>
                  <a:srgbClr val="000000"/>
                </a:solidFill>
                <a:latin typeface="Arial"/>
                <a:ea typeface="Arial"/>
                <a:cs typeface="Arial"/>
                <a:sym typeface="Arial"/>
              </a:rPr>
              <a:t>Sorteer de dieren in zoogdieren en vogels.</a:t>
            </a:r>
            <a:endParaRPr b="0" i="1" sz="1100" u="none" cap="none" strike="noStrike">
              <a:solidFill>
                <a:srgbClr val="000000"/>
              </a:solidFill>
              <a:latin typeface="Arial"/>
              <a:ea typeface="Arial"/>
              <a:cs typeface="Arial"/>
              <a:sym typeface="Arial"/>
            </a:endParaRPr>
          </a:p>
          <a:p>
            <a:pPr indent="-298450" lvl="0" marL="457200" marR="0" rtl="0" algn="l">
              <a:lnSpc>
                <a:spcPct val="115000"/>
              </a:lnSpc>
              <a:spcBef>
                <a:spcPts val="1200"/>
              </a:spcBef>
              <a:spcAft>
                <a:spcPts val="0"/>
              </a:spcAft>
              <a:buClr>
                <a:srgbClr val="000000"/>
              </a:buClr>
              <a:buSzPts val="1100"/>
              <a:buFont typeface="Arial"/>
              <a:buChar char="●"/>
            </a:pPr>
            <a:r>
              <a:rPr b="1" i="0" lang="en-US" sz="1100" u="none" cap="none" strike="noStrike">
                <a:solidFill>
                  <a:srgbClr val="000000"/>
                </a:solidFill>
                <a:latin typeface="Arial"/>
                <a:ea typeface="Arial"/>
                <a:cs typeface="Arial"/>
                <a:sym typeface="Arial"/>
              </a:rPr>
              <a:t>Zoogdieren:</a:t>
            </a:r>
            <a:r>
              <a:rPr b="0" i="0" lang="en-US" sz="1100" u="none" cap="none" strike="noStrike">
                <a:solidFill>
                  <a:srgbClr val="000000"/>
                </a:solidFill>
                <a:latin typeface="Arial"/>
                <a:ea typeface="Arial"/>
                <a:cs typeface="Arial"/>
                <a:sym typeface="Arial"/>
              </a:rPr>
              <a:t> Leeuw, Dolfijn, Olifant</a:t>
            </a:r>
            <a:endParaRPr b="0" i="0" sz="1100" u="none" cap="none" strike="noStrike">
              <a:solidFill>
                <a:srgbClr val="000000"/>
              </a:solidFill>
              <a:latin typeface="Arial"/>
              <a:ea typeface="Arial"/>
              <a:cs typeface="Arial"/>
              <a:sym typeface="Arial"/>
            </a:endParaRPr>
          </a:p>
          <a:p>
            <a:pPr indent="-298450" lvl="0" marL="457200" marR="0" rtl="0" algn="l">
              <a:lnSpc>
                <a:spcPct val="115000"/>
              </a:lnSpc>
              <a:spcBef>
                <a:spcPts val="0"/>
              </a:spcBef>
              <a:spcAft>
                <a:spcPts val="0"/>
              </a:spcAft>
              <a:buClr>
                <a:srgbClr val="000000"/>
              </a:buClr>
              <a:buSzPts val="1100"/>
              <a:buFont typeface="Arial"/>
              <a:buChar char="●"/>
            </a:pPr>
            <a:r>
              <a:rPr b="1" i="0" lang="en-US" sz="1100" u="none" cap="none" strike="noStrike">
                <a:solidFill>
                  <a:srgbClr val="000000"/>
                </a:solidFill>
                <a:latin typeface="Arial"/>
                <a:ea typeface="Arial"/>
                <a:cs typeface="Arial"/>
                <a:sym typeface="Arial"/>
              </a:rPr>
              <a:t>Vogels:</a:t>
            </a:r>
            <a:r>
              <a:rPr b="0" i="0" lang="en-US" sz="1100" u="none" cap="none" strike="noStrike">
                <a:solidFill>
                  <a:srgbClr val="000000"/>
                </a:solidFill>
                <a:latin typeface="Arial"/>
                <a:ea typeface="Arial"/>
                <a:cs typeface="Arial"/>
                <a:sym typeface="Arial"/>
              </a:rPr>
              <a:t> Adelaar, Papegaai, Pinguïn</a:t>
            </a:r>
            <a:endParaRPr b="1" i="0" sz="1300" u="none" cap="none" strike="noStrike">
              <a:solidFill>
                <a:srgbClr val="000000"/>
              </a:solidFill>
              <a:latin typeface="Arial"/>
              <a:ea typeface="Arial"/>
              <a:cs typeface="Arial"/>
              <a:sym typeface="Arial"/>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9" name="Shape 89"/>
        <p:cNvGrpSpPr/>
        <p:nvPr/>
      </p:nvGrpSpPr>
      <p:grpSpPr>
        <a:xfrm>
          <a:off x="0" y="0"/>
          <a:ext cx="0" cy="0"/>
          <a:chOff x="0" y="0"/>
          <a:chExt cx="0" cy="0"/>
        </a:xfrm>
      </p:grpSpPr>
      <p:sp>
        <p:nvSpPr>
          <p:cNvPr id="90" name="Google Shape;90;p2"/>
          <p:cNvSpPr txBox="1"/>
          <p:nvPr>
            <p:ph type="ctrTitle"/>
          </p:nvPr>
        </p:nvSpPr>
        <p:spPr>
          <a:xfrm>
            <a:off x="374726" y="2184268"/>
            <a:ext cx="6914821" cy="1334065"/>
          </a:xfrm>
          <a:prstGeom prst="rect">
            <a:avLst/>
          </a:prstGeom>
          <a:noFill/>
          <a:ln>
            <a:noFill/>
          </a:ln>
        </p:spPr>
        <p:txBody>
          <a:bodyPr anchorCtr="0" anchor="ctr" bIns="45700" lIns="91425" spcFirstLastPara="1" rIns="91425" wrap="square" tIns="45700">
            <a:normAutofit fontScale="90000"/>
          </a:bodyPr>
          <a:lstStyle/>
          <a:p>
            <a:pPr indent="0" lvl="0" marL="0" rtl="0" algn="l">
              <a:lnSpc>
                <a:spcPct val="90000"/>
              </a:lnSpc>
              <a:spcBef>
                <a:spcPts val="0"/>
              </a:spcBef>
              <a:spcAft>
                <a:spcPts val="0"/>
              </a:spcAft>
              <a:buClr>
                <a:schemeClr val="dk1"/>
              </a:buClr>
              <a:buSzPct val="62500"/>
              <a:buFont typeface="Calibri"/>
              <a:buNone/>
            </a:pPr>
            <a:r>
              <a:rPr lang="en-US"/>
              <a:t>Module 6: Leer- en beoordelingsontwerp voor klassen in de bovenbouw van het basisonderwijs op basis van het TINKER-raamwerk</a:t>
            </a:r>
            <a:endParaRPr/>
          </a:p>
        </p:txBody>
      </p:sp>
      <p:sp>
        <p:nvSpPr>
          <p:cNvPr id="91" name="Google Shape;91;p2"/>
          <p:cNvSpPr txBox="1"/>
          <p:nvPr>
            <p:ph idx="1" type="subTitle"/>
          </p:nvPr>
        </p:nvSpPr>
        <p:spPr>
          <a:xfrm>
            <a:off x="401324" y="3651830"/>
            <a:ext cx="6893057" cy="1292830"/>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dk1"/>
              </a:buClr>
              <a:buSzPts val="1600"/>
              <a:buNone/>
            </a:pPr>
            <a:r>
              <a:rPr lang="en-US"/>
              <a:t>Unit 6.3: Online hulpmiddelen voor lesgeven en beoordelen</a:t>
            </a:r>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4" name="Shape 224"/>
        <p:cNvGrpSpPr/>
        <p:nvPr/>
      </p:nvGrpSpPr>
      <p:grpSpPr>
        <a:xfrm>
          <a:off x="0" y="0"/>
          <a:ext cx="0" cy="0"/>
          <a:chOff x="0" y="0"/>
          <a:chExt cx="0" cy="0"/>
        </a:xfrm>
      </p:grpSpPr>
      <p:sp>
        <p:nvSpPr>
          <p:cNvPr id="225" name="Google Shape;225;g3408979d82a_0_33"/>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lang="en-US"/>
              <a:t>Een quiz ontwerpen met een online tool</a:t>
            </a:r>
            <a:endParaRPr/>
          </a:p>
        </p:txBody>
      </p:sp>
      <p:sp>
        <p:nvSpPr>
          <p:cNvPr id="226" name="Google Shape;226;g3408979d82a_0_33"/>
          <p:cNvSpPr txBox="1"/>
          <p:nvPr>
            <p:ph idx="1" type="body"/>
          </p:nvPr>
        </p:nvSpPr>
        <p:spPr>
          <a:xfrm>
            <a:off x="97971" y="881743"/>
            <a:ext cx="11944500" cy="5870100"/>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1000"/>
              </a:spcBef>
              <a:spcAft>
                <a:spcPts val="0"/>
              </a:spcAft>
              <a:buClr>
                <a:schemeClr val="accent4"/>
              </a:buClr>
              <a:buSzPts val="2200"/>
              <a:buFont typeface="Arial"/>
              <a:buNone/>
            </a:pPr>
            <a:r>
              <a:rPr b="1" lang="en-US" sz="3100"/>
              <a:t>H5P quizhulpmiddel</a:t>
            </a:r>
            <a:endParaRPr b="1" sz="3100"/>
          </a:p>
          <a:p>
            <a:pPr indent="0" lvl="0" marL="0" rtl="0" algn="l">
              <a:lnSpc>
                <a:spcPct val="115000"/>
              </a:lnSpc>
              <a:spcBef>
                <a:spcPts val="1400"/>
              </a:spcBef>
              <a:spcAft>
                <a:spcPts val="0"/>
              </a:spcAft>
              <a:buSzPts val="2200"/>
              <a:buNone/>
            </a:pPr>
            <a:r>
              <a:rPr b="1" lang="en-US" sz="1300">
                <a:solidFill>
                  <a:srgbClr val="000000"/>
                </a:solidFill>
                <a:latin typeface="Arial"/>
                <a:ea typeface="Arial"/>
                <a:cs typeface="Arial"/>
                <a:sym typeface="Arial"/>
              </a:rPr>
              <a:t>3. Betrokkenheid bij de test verhogen</a:t>
            </a:r>
            <a:endParaRPr b="1" sz="1300">
              <a:solidFill>
                <a:srgbClr val="000000"/>
              </a:solidFill>
              <a:latin typeface="Arial"/>
              <a:ea typeface="Arial"/>
              <a:cs typeface="Arial"/>
              <a:sym typeface="Arial"/>
            </a:endParaRPr>
          </a:p>
          <a:p>
            <a:pPr indent="0" lvl="0" marL="0" rtl="0" algn="l">
              <a:lnSpc>
                <a:spcPct val="115000"/>
              </a:lnSpc>
              <a:spcBef>
                <a:spcPts val="1200"/>
              </a:spcBef>
              <a:spcAft>
                <a:spcPts val="0"/>
              </a:spcAft>
              <a:buSzPts val="2200"/>
              <a:buNone/>
            </a:pPr>
            <a:r>
              <a:rPr lang="en-US" sz="1100">
                <a:solidFill>
                  <a:srgbClr val="000000"/>
                </a:solidFill>
                <a:latin typeface="Arial"/>
                <a:ea typeface="Arial"/>
                <a:cs typeface="Arial"/>
                <a:sym typeface="Arial"/>
              </a:rPr>
              <a:t>✔ </a:t>
            </a:r>
            <a:r>
              <a:rPr b="1" lang="en-US" sz="1100">
                <a:solidFill>
                  <a:srgbClr val="000000"/>
                </a:solidFill>
                <a:latin typeface="Arial"/>
                <a:ea typeface="Arial"/>
                <a:cs typeface="Arial"/>
                <a:sym typeface="Arial"/>
              </a:rPr>
              <a:t>Gebruik multimedia (afbeeldingen, audio, video) </a:t>
            </a:r>
            <a:r>
              <a:rPr lang="en-US" sz="1100">
                <a:solidFill>
                  <a:srgbClr val="000000"/>
                </a:solidFill>
                <a:latin typeface="Arial"/>
                <a:ea typeface="Arial"/>
                <a:cs typeface="Arial"/>
                <a:sym typeface="Arial"/>
              </a:rPr>
              <a:t>om quizzen interactief te maken.</a:t>
            </a:r>
            <a:br>
              <a:rPr lang="en-US" sz="1100">
                <a:solidFill>
                  <a:srgbClr val="000000"/>
                </a:solidFill>
                <a:latin typeface="Arial"/>
                <a:ea typeface="Arial"/>
                <a:cs typeface="Arial"/>
                <a:sym typeface="Arial"/>
              </a:rPr>
            </a:br>
            <a:r>
              <a:rPr lang="en-US" sz="1100">
                <a:solidFill>
                  <a:srgbClr val="000000"/>
                </a:solidFill>
                <a:latin typeface="Arial"/>
                <a:ea typeface="Arial"/>
                <a:cs typeface="Arial"/>
                <a:sym typeface="Arial"/>
              </a:rPr>
              <a:t> ✔ </a:t>
            </a:r>
            <a:r>
              <a:rPr b="1" lang="en-US" sz="1100">
                <a:solidFill>
                  <a:srgbClr val="000000"/>
                </a:solidFill>
                <a:latin typeface="Arial"/>
                <a:ea typeface="Arial"/>
                <a:cs typeface="Arial"/>
                <a:sym typeface="Arial"/>
              </a:rPr>
              <a:t>Zorg voor onmiddellijke feedback </a:t>
            </a:r>
            <a:r>
              <a:rPr lang="en-US" sz="1100">
                <a:solidFill>
                  <a:srgbClr val="000000"/>
                </a:solidFill>
                <a:latin typeface="Arial"/>
                <a:ea typeface="Arial"/>
                <a:cs typeface="Arial"/>
                <a:sym typeface="Arial"/>
              </a:rPr>
              <a:t>zodat leerlingen misvattingen kunnen corrigeren.</a:t>
            </a:r>
            <a:br>
              <a:rPr lang="en-US" sz="1100">
                <a:solidFill>
                  <a:srgbClr val="000000"/>
                </a:solidFill>
                <a:latin typeface="Arial"/>
                <a:ea typeface="Arial"/>
                <a:cs typeface="Arial"/>
                <a:sym typeface="Arial"/>
              </a:rPr>
            </a:br>
            <a:r>
              <a:rPr lang="en-US" sz="1100">
                <a:solidFill>
                  <a:srgbClr val="000000"/>
                </a:solidFill>
                <a:latin typeface="Arial"/>
                <a:ea typeface="Arial"/>
                <a:cs typeface="Arial"/>
                <a:sym typeface="Arial"/>
              </a:rPr>
              <a:t> ✔ </a:t>
            </a:r>
            <a:r>
              <a:rPr b="1" lang="en-US" sz="1100">
                <a:solidFill>
                  <a:srgbClr val="000000"/>
                </a:solidFill>
                <a:latin typeface="Arial"/>
                <a:ea typeface="Arial"/>
                <a:cs typeface="Arial"/>
                <a:sym typeface="Arial"/>
              </a:rPr>
              <a:t>Randomiseer de volgorde van de vragen </a:t>
            </a:r>
            <a:r>
              <a:rPr lang="en-US" sz="1100">
                <a:solidFill>
                  <a:srgbClr val="000000"/>
                </a:solidFill>
                <a:latin typeface="Arial"/>
                <a:ea typeface="Arial"/>
                <a:cs typeface="Arial"/>
                <a:sym typeface="Arial"/>
              </a:rPr>
              <a:t>om uit het hoofd leren te voorkomen.</a:t>
            </a:r>
            <a:br>
              <a:rPr lang="en-US" sz="1100">
                <a:solidFill>
                  <a:srgbClr val="000000"/>
                </a:solidFill>
                <a:latin typeface="Arial"/>
                <a:ea typeface="Arial"/>
                <a:cs typeface="Arial"/>
                <a:sym typeface="Arial"/>
              </a:rPr>
            </a:br>
            <a:r>
              <a:rPr b="1" lang="en-US" sz="1100">
                <a:solidFill>
                  <a:srgbClr val="000000"/>
                </a:solidFill>
                <a:latin typeface="Arial"/>
                <a:ea typeface="Arial"/>
                <a:cs typeface="Arial"/>
                <a:sym typeface="Arial"/>
              </a:rPr>
              <a:t> Stel tijdslimieten in </a:t>
            </a:r>
            <a:r>
              <a:rPr lang="en-US" sz="1100">
                <a:solidFill>
                  <a:srgbClr val="000000"/>
                </a:solidFill>
                <a:latin typeface="Arial"/>
                <a:ea typeface="Arial"/>
                <a:cs typeface="Arial"/>
                <a:sym typeface="Arial"/>
              </a:rPr>
              <a:t>om snel denken aan te moedigen (optioneel).</a:t>
            </a:r>
            <a:endParaRPr sz="1100">
              <a:solidFill>
                <a:srgbClr val="000000"/>
              </a:solidFill>
              <a:latin typeface="Arial"/>
              <a:ea typeface="Arial"/>
              <a:cs typeface="Arial"/>
              <a:sym typeface="Arial"/>
            </a:endParaRPr>
          </a:p>
          <a:p>
            <a:pPr indent="0" lvl="0" marL="0" rtl="0" algn="l">
              <a:lnSpc>
                <a:spcPct val="115000"/>
              </a:lnSpc>
              <a:spcBef>
                <a:spcPts val="1200"/>
              </a:spcBef>
              <a:spcAft>
                <a:spcPts val="0"/>
              </a:spcAft>
              <a:buSzPts val="2200"/>
              <a:buNone/>
            </a:pPr>
            <a:r>
              <a:t/>
            </a:r>
            <a:endParaRPr sz="1100">
              <a:solidFill>
                <a:srgbClr val="000000"/>
              </a:solidFill>
              <a:latin typeface="Arial"/>
              <a:ea typeface="Arial"/>
              <a:cs typeface="Arial"/>
              <a:sym typeface="Arial"/>
            </a:endParaRPr>
          </a:p>
          <a:p>
            <a:pPr indent="0" lvl="0" marL="0" rtl="0" algn="l">
              <a:lnSpc>
                <a:spcPct val="115000"/>
              </a:lnSpc>
              <a:spcBef>
                <a:spcPts val="1400"/>
              </a:spcBef>
              <a:spcAft>
                <a:spcPts val="0"/>
              </a:spcAft>
              <a:buSzPts val="2200"/>
              <a:buNone/>
            </a:pPr>
            <a:r>
              <a:rPr b="1" lang="en-US" sz="1300">
                <a:solidFill>
                  <a:srgbClr val="000000"/>
                </a:solidFill>
                <a:latin typeface="Arial"/>
                <a:ea typeface="Arial"/>
                <a:cs typeface="Arial"/>
                <a:sym typeface="Arial"/>
              </a:rPr>
              <a:t>4. Testen en publiceren van de test</a:t>
            </a:r>
            <a:endParaRPr b="1" sz="1300">
              <a:solidFill>
                <a:srgbClr val="000000"/>
              </a:solidFill>
              <a:latin typeface="Arial"/>
              <a:ea typeface="Arial"/>
              <a:cs typeface="Arial"/>
              <a:sym typeface="Arial"/>
            </a:endParaRPr>
          </a:p>
          <a:p>
            <a:pPr indent="-298450" lvl="0" marL="457200" rtl="0" algn="l">
              <a:lnSpc>
                <a:spcPct val="115000"/>
              </a:lnSpc>
              <a:spcBef>
                <a:spcPts val="1200"/>
              </a:spcBef>
              <a:spcAft>
                <a:spcPts val="0"/>
              </a:spcAft>
              <a:buClr>
                <a:srgbClr val="000000"/>
              </a:buClr>
              <a:buSzPts val="1100"/>
              <a:buChar char="●"/>
            </a:pPr>
            <a:r>
              <a:rPr b="1" lang="en-US" sz="1100">
                <a:solidFill>
                  <a:srgbClr val="000000"/>
                </a:solidFill>
                <a:latin typeface="Arial"/>
                <a:ea typeface="Arial"/>
                <a:cs typeface="Arial"/>
                <a:sym typeface="Arial"/>
              </a:rPr>
              <a:t>Bekijk de test </a:t>
            </a:r>
            <a:r>
              <a:rPr lang="en-US" sz="1100">
                <a:solidFill>
                  <a:srgbClr val="000000"/>
                </a:solidFill>
                <a:latin typeface="Arial"/>
                <a:ea typeface="Arial"/>
                <a:cs typeface="Arial"/>
                <a:sym typeface="Arial"/>
              </a:rPr>
              <a:t>voordat je hem publiceert om te controleren op fouten.</a:t>
            </a:r>
            <a:endParaRPr sz="1100">
              <a:solidFill>
                <a:srgbClr val="000000"/>
              </a:solidFill>
              <a:latin typeface="Arial"/>
              <a:ea typeface="Arial"/>
              <a:cs typeface="Arial"/>
              <a:sym typeface="Arial"/>
            </a:endParaRPr>
          </a:p>
          <a:p>
            <a:pPr indent="-298450" lvl="0" marL="457200" rtl="0" algn="l">
              <a:lnSpc>
                <a:spcPct val="115000"/>
              </a:lnSpc>
              <a:spcBef>
                <a:spcPts val="0"/>
              </a:spcBef>
              <a:spcAft>
                <a:spcPts val="0"/>
              </a:spcAft>
              <a:buClr>
                <a:srgbClr val="000000"/>
              </a:buClr>
              <a:buSzPts val="1100"/>
              <a:buChar char="●"/>
            </a:pPr>
            <a:r>
              <a:rPr lang="en-US" sz="1100">
                <a:solidFill>
                  <a:srgbClr val="000000"/>
                </a:solidFill>
                <a:latin typeface="Arial"/>
                <a:ea typeface="Arial"/>
                <a:cs typeface="Arial"/>
                <a:sym typeface="Arial"/>
              </a:rPr>
              <a:t>Pas </a:t>
            </a:r>
            <a:r>
              <a:rPr b="1" lang="en-US" sz="1100">
                <a:solidFill>
                  <a:srgbClr val="000000"/>
                </a:solidFill>
                <a:latin typeface="Arial"/>
                <a:ea typeface="Arial"/>
                <a:cs typeface="Arial"/>
                <a:sym typeface="Arial"/>
              </a:rPr>
              <a:t>de score-instellingen </a:t>
            </a:r>
            <a:r>
              <a:rPr lang="en-US" sz="1100">
                <a:solidFill>
                  <a:srgbClr val="000000"/>
                </a:solidFill>
                <a:latin typeface="Arial"/>
                <a:ea typeface="Arial"/>
                <a:cs typeface="Arial"/>
                <a:sym typeface="Arial"/>
              </a:rPr>
              <a:t>aan (bv. pogingen opnieuw toestaan of pogingen beperken).</a:t>
            </a:r>
            <a:endParaRPr sz="1100">
              <a:solidFill>
                <a:srgbClr val="000000"/>
              </a:solidFill>
              <a:latin typeface="Arial"/>
              <a:ea typeface="Arial"/>
              <a:cs typeface="Arial"/>
              <a:sym typeface="Arial"/>
            </a:endParaRPr>
          </a:p>
          <a:p>
            <a:pPr indent="-298450" lvl="0" marL="457200" rtl="0" algn="l">
              <a:lnSpc>
                <a:spcPct val="115000"/>
              </a:lnSpc>
              <a:spcBef>
                <a:spcPts val="0"/>
              </a:spcBef>
              <a:spcAft>
                <a:spcPts val="0"/>
              </a:spcAft>
              <a:buClr>
                <a:srgbClr val="000000"/>
              </a:buClr>
              <a:buSzPts val="1100"/>
              <a:buChar char="●"/>
            </a:pPr>
            <a:r>
              <a:rPr b="1" lang="en-US" sz="1100">
                <a:solidFill>
                  <a:srgbClr val="000000"/>
                </a:solidFill>
                <a:latin typeface="Arial"/>
                <a:ea typeface="Arial"/>
                <a:cs typeface="Arial"/>
                <a:sym typeface="Arial"/>
              </a:rPr>
              <a:t>Publiceer de test </a:t>
            </a:r>
            <a:r>
              <a:rPr lang="en-US" sz="1100">
                <a:solidFill>
                  <a:srgbClr val="000000"/>
                </a:solidFill>
                <a:latin typeface="Arial"/>
                <a:ea typeface="Arial"/>
                <a:cs typeface="Arial"/>
                <a:sym typeface="Arial"/>
              </a:rPr>
              <a:t>en voeg hem toe aan je LMS of website.</a:t>
            </a:r>
            <a:endParaRPr sz="1100">
              <a:solidFill>
                <a:srgbClr val="000000"/>
              </a:solidFill>
              <a:latin typeface="Arial"/>
              <a:ea typeface="Arial"/>
              <a:cs typeface="Arial"/>
              <a:sym typeface="Arial"/>
            </a:endParaRPr>
          </a:p>
          <a:p>
            <a:pPr indent="-298450" lvl="0" marL="457200" rtl="0" algn="l">
              <a:lnSpc>
                <a:spcPct val="115000"/>
              </a:lnSpc>
              <a:spcBef>
                <a:spcPts val="0"/>
              </a:spcBef>
              <a:spcAft>
                <a:spcPts val="0"/>
              </a:spcAft>
              <a:buClr>
                <a:srgbClr val="000000"/>
              </a:buClr>
              <a:buSzPts val="1100"/>
              <a:buChar char="●"/>
            </a:pPr>
            <a:r>
              <a:rPr lang="en-US" sz="1100">
                <a:solidFill>
                  <a:srgbClr val="000000"/>
                </a:solidFill>
                <a:latin typeface="Arial"/>
                <a:ea typeface="Arial"/>
                <a:cs typeface="Arial"/>
                <a:sym typeface="Arial"/>
              </a:rPr>
              <a:t>Bekijk </a:t>
            </a:r>
            <a:r>
              <a:rPr b="1" lang="en-US" sz="1100">
                <a:solidFill>
                  <a:srgbClr val="000000"/>
                </a:solidFill>
                <a:latin typeface="Arial"/>
                <a:ea typeface="Arial"/>
                <a:cs typeface="Arial"/>
                <a:sym typeface="Arial"/>
              </a:rPr>
              <a:t>de analyse van de test </a:t>
            </a:r>
            <a:r>
              <a:rPr lang="en-US" sz="1100">
                <a:solidFill>
                  <a:srgbClr val="000000"/>
                </a:solidFill>
                <a:latin typeface="Arial"/>
                <a:ea typeface="Arial"/>
                <a:cs typeface="Arial"/>
                <a:sym typeface="Arial"/>
              </a:rPr>
              <a:t>(indien beschikbaar) om de prestaties van de leerlingen te volgen.</a:t>
            </a:r>
            <a:br>
              <a:rPr lang="en-US" sz="1100">
                <a:solidFill>
                  <a:srgbClr val="000000"/>
                </a:solidFill>
                <a:latin typeface="Arial"/>
                <a:ea typeface="Arial"/>
                <a:cs typeface="Arial"/>
                <a:sym typeface="Arial"/>
              </a:rPr>
            </a:br>
            <a:endParaRPr sz="1100">
              <a:solidFill>
                <a:srgbClr val="000000"/>
              </a:solidFill>
              <a:latin typeface="Arial"/>
              <a:ea typeface="Arial"/>
              <a:cs typeface="Arial"/>
              <a:sym typeface="Arial"/>
            </a:endParaRPr>
          </a:p>
          <a:p>
            <a:pPr indent="0" lvl="0" marL="0" rtl="0" algn="l">
              <a:lnSpc>
                <a:spcPct val="115000"/>
              </a:lnSpc>
              <a:spcBef>
                <a:spcPts val="1400"/>
              </a:spcBef>
              <a:spcAft>
                <a:spcPts val="0"/>
              </a:spcAft>
              <a:buSzPts val="2200"/>
              <a:buNone/>
            </a:pPr>
            <a:r>
              <a:rPr b="1" lang="en-US" sz="1300">
                <a:solidFill>
                  <a:srgbClr val="000000"/>
                </a:solidFill>
                <a:latin typeface="Arial"/>
                <a:ea typeface="Arial"/>
                <a:cs typeface="Arial"/>
                <a:sym typeface="Arial"/>
              </a:rPr>
              <a:t>5. Voorbeeldgebruik</a:t>
            </a:r>
            <a:endParaRPr b="1" sz="1300">
              <a:solidFill>
                <a:srgbClr val="000000"/>
              </a:solidFill>
              <a:latin typeface="Arial"/>
              <a:ea typeface="Arial"/>
              <a:cs typeface="Arial"/>
              <a:sym typeface="Arial"/>
            </a:endParaRPr>
          </a:p>
          <a:p>
            <a:pPr indent="0" lvl="0" marL="0" rtl="0" algn="l">
              <a:lnSpc>
                <a:spcPct val="115000"/>
              </a:lnSpc>
              <a:spcBef>
                <a:spcPts val="1200"/>
              </a:spcBef>
              <a:spcAft>
                <a:spcPts val="0"/>
              </a:spcAft>
              <a:buSzPts val="2200"/>
              <a:buNone/>
            </a:pPr>
            <a:r>
              <a:rPr b="1" lang="en-US" sz="1100">
                <a:solidFill>
                  <a:srgbClr val="000000"/>
                </a:solidFill>
                <a:latin typeface="Arial"/>
                <a:ea typeface="Arial"/>
                <a:cs typeface="Arial"/>
                <a:sym typeface="Arial"/>
              </a:rPr>
              <a:t>Basisschool:</a:t>
            </a:r>
            <a:r>
              <a:rPr lang="en-US" sz="1100">
                <a:solidFill>
                  <a:srgbClr val="000000"/>
                </a:solidFill>
                <a:latin typeface="Arial"/>
                <a:ea typeface="Arial"/>
                <a:cs typeface="Arial"/>
                <a:sym typeface="Arial"/>
              </a:rPr>
              <a:t> Woordenschat flashcards, basis wiskundeproblemen.</a:t>
            </a:r>
            <a:br>
              <a:rPr lang="en-US" sz="1100">
                <a:solidFill>
                  <a:srgbClr val="000000"/>
                </a:solidFill>
                <a:latin typeface="Arial"/>
                <a:ea typeface="Arial"/>
                <a:cs typeface="Arial"/>
                <a:sym typeface="Arial"/>
              </a:rPr>
            </a:br>
            <a:r>
              <a:rPr b="1" lang="en-US" sz="1100">
                <a:solidFill>
                  <a:srgbClr val="000000"/>
                </a:solidFill>
                <a:latin typeface="Arial"/>
                <a:ea typeface="Arial"/>
                <a:cs typeface="Arial"/>
                <a:sym typeface="Arial"/>
              </a:rPr>
              <a:t> Middelbare school:</a:t>
            </a:r>
            <a:r>
              <a:rPr lang="en-US" sz="1100">
                <a:solidFill>
                  <a:srgbClr val="000000"/>
                </a:solidFill>
                <a:latin typeface="Arial"/>
                <a:ea typeface="Arial"/>
                <a:cs typeface="Arial"/>
                <a:sym typeface="Arial"/>
              </a:rPr>
              <a:t> Wetenschapsquizzen, tijdlijnen voor geschiedenis.</a:t>
            </a:r>
            <a:br>
              <a:rPr lang="en-US" sz="1100">
                <a:solidFill>
                  <a:srgbClr val="000000"/>
                </a:solidFill>
                <a:latin typeface="Arial"/>
                <a:ea typeface="Arial"/>
                <a:cs typeface="Arial"/>
                <a:sym typeface="Arial"/>
              </a:rPr>
            </a:br>
            <a:r>
              <a:rPr b="1" lang="en-US" sz="1100">
                <a:solidFill>
                  <a:srgbClr val="000000"/>
                </a:solidFill>
                <a:latin typeface="Arial"/>
                <a:ea typeface="Arial"/>
                <a:cs typeface="Arial"/>
                <a:sym typeface="Arial"/>
              </a:rPr>
              <a:t> Hoger onderwijs:</a:t>
            </a:r>
            <a:r>
              <a:rPr lang="en-US" sz="1100">
                <a:solidFill>
                  <a:srgbClr val="000000"/>
                </a:solidFill>
                <a:latin typeface="Arial"/>
                <a:ea typeface="Arial"/>
                <a:cs typeface="Arial"/>
                <a:sym typeface="Arial"/>
              </a:rPr>
              <a:t> Casestudies, beoordelingen op basis van scenario's.</a:t>
            </a:r>
            <a:br>
              <a:rPr lang="en-US" sz="1100">
                <a:solidFill>
                  <a:srgbClr val="000000"/>
                </a:solidFill>
                <a:latin typeface="Arial"/>
                <a:ea typeface="Arial"/>
                <a:cs typeface="Arial"/>
                <a:sym typeface="Arial"/>
              </a:rPr>
            </a:br>
            <a:r>
              <a:rPr b="1" lang="en-US" sz="1100">
                <a:solidFill>
                  <a:srgbClr val="000000"/>
                </a:solidFill>
                <a:latin typeface="Arial"/>
                <a:ea typeface="Arial"/>
                <a:cs typeface="Arial"/>
                <a:sym typeface="Arial"/>
              </a:rPr>
              <a:t> Bedrijfsopleidingen:</a:t>
            </a:r>
            <a:r>
              <a:rPr lang="en-US" sz="1100">
                <a:solidFill>
                  <a:srgbClr val="000000"/>
                </a:solidFill>
                <a:latin typeface="Arial"/>
                <a:ea typeface="Arial"/>
                <a:cs typeface="Arial"/>
                <a:sym typeface="Arial"/>
              </a:rPr>
              <a:t> Nalevingstests, productkenniscontroles.</a:t>
            </a:r>
            <a:endParaRPr sz="1100">
              <a:solidFill>
                <a:srgbClr val="000000"/>
              </a:solidFill>
              <a:latin typeface="Arial"/>
              <a:ea typeface="Arial"/>
              <a:cs typeface="Arial"/>
              <a:sym typeface="Arial"/>
            </a:endParaRPr>
          </a:p>
          <a:p>
            <a:pPr indent="0" lvl="0" marL="0" rtl="0" algn="l">
              <a:lnSpc>
                <a:spcPct val="115000"/>
              </a:lnSpc>
              <a:spcBef>
                <a:spcPts val="1200"/>
              </a:spcBef>
              <a:spcAft>
                <a:spcPts val="0"/>
              </a:spcAft>
              <a:buSzPts val="2200"/>
              <a:buNone/>
            </a:pPr>
            <a:r>
              <a:rPr lang="en-US" sz="1100">
                <a:solidFill>
                  <a:srgbClr val="000000"/>
                </a:solidFill>
                <a:latin typeface="Arial"/>
                <a:ea typeface="Arial"/>
                <a:cs typeface="Arial"/>
                <a:sym typeface="Arial"/>
              </a:rPr>
              <a:t>Door deze </a:t>
            </a:r>
            <a:r>
              <a:rPr b="1" lang="en-US" sz="1100">
                <a:solidFill>
                  <a:srgbClr val="000000"/>
                </a:solidFill>
                <a:latin typeface="Arial"/>
                <a:ea typeface="Arial"/>
                <a:cs typeface="Arial"/>
                <a:sym typeface="Arial"/>
              </a:rPr>
              <a:t>richtlijnen van de H5P Quiz tool te volgen</a:t>
            </a:r>
            <a:r>
              <a:rPr lang="en-US" sz="1100">
                <a:solidFill>
                  <a:srgbClr val="000000"/>
                </a:solidFill>
                <a:latin typeface="Arial"/>
                <a:ea typeface="Arial"/>
                <a:cs typeface="Arial"/>
                <a:sym typeface="Arial"/>
              </a:rPr>
              <a:t>, kun je boeiende, effectieve en interactieve beoordelingen maken voor leerlingen van alle niveaus. 🚀</a:t>
            </a:r>
            <a:endParaRPr sz="1100">
              <a:solidFill>
                <a:srgbClr val="000000"/>
              </a:solidFill>
              <a:latin typeface="Arial"/>
              <a:ea typeface="Arial"/>
              <a:cs typeface="Arial"/>
              <a:sym typeface="Arial"/>
            </a:endParaRPr>
          </a:p>
          <a:p>
            <a:pPr indent="0" lvl="0" marL="0" marR="0" rtl="0" algn="l">
              <a:lnSpc>
                <a:spcPct val="90000"/>
              </a:lnSpc>
              <a:spcBef>
                <a:spcPts val="1200"/>
              </a:spcBef>
              <a:spcAft>
                <a:spcPts val="0"/>
              </a:spcAft>
              <a:buClr>
                <a:schemeClr val="accent4"/>
              </a:buClr>
              <a:buSzPts val="2200"/>
              <a:buFont typeface="Arial"/>
              <a:buNone/>
            </a:pPr>
            <a:r>
              <a:t/>
            </a:r>
            <a:endParaRPr b="1" sz="3100"/>
          </a:p>
          <a:p>
            <a:pPr indent="0" lvl="0" marL="0" marR="0" rtl="0" algn="ctr">
              <a:lnSpc>
                <a:spcPct val="90000"/>
              </a:lnSpc>
              <a:spcBef>
                <a:spcPts val="1000"/>
              </a:spcBef>
              <a:spcAft>
                <a:spcPts val="0"/>
              </a:spcAft>
              <a:buSzPts val="2200"/>
              <a:buNone/>
            </a:pPr>
            <a:r>
              <a:t/>
            </a:r>
            <a:endParaRPr b="1" sz="3100"/>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1" name="Shape 231"/>
        <p:cNvGrpSpPr/>
        <p:nvPr/>
      </p:nvGrpSpPr>
      <p:grpSpPr>
        <a:xfrm>
          <a:off x="0" y="0"/>
          <a:ext cx="0" cy="0"/>
          <a:chOff x="0" y="0"/>
          <a:chExt cx="0" cy="0"/>
        </a:xfrm>
      </p:grpSpPr>
      <p:sp>
        <p:nvSpPr>
          <p:cNvPr id="232" name="Google Shape;232;g3408979d82a_0_21"/>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lang="en-US"/>
              <a:t>Een quiz ontwerpen met een online tool</a:t>
            </a:r>
            <a:endParaRPr/>
          </a:p>
        </p:txBody>
      </p:sp>
      <p:sp>
        <p:nvSpPr>
          <p:cNvPr id="233" name="Google Shape;233;g3408979d82a_0_21"/>
          <p:cNvSpPr txBox="1"/>
          <p:nvPr>
            <p:ph idx="1" type="body"/>
          </p:nvPr>
        </p:nvSpPr>
        <p:spPr>
          <a:xfrm>
            <a:off x="97971" y="881743"/>
            <a:ext cx="11944500" cy="5870100"/>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1000"/>
              </a:spcBef>
              <a:spcAft>
                <a:spcPts val="0"/>
              </a:spcAft>
              <a:buClr>
                <a:schemeClr val="accent4"/>
              </a:buClr>
              <a:buSzPts val="2200"/>
              <a:buFont typeface="Arial"/>
              <a:buNone/>
            </a:pPr>
            <a:r>
              <a:rPr b="1" lang="en-US" sz="3100"/>
              <a:t>Moodle quizhulpmiddel</a:t>
            </a:r>
            <a:endParaRPr b="1" sz="3100"/>
          </a:p>
          <a:p>
            <a:pPr indent="0" lvl="0" marL="0" rtl="0" algn="l">
              <a:lnSpc>
                <a:spcPct val="115000"/>
              </a:lnSpc>
              <a:spcBef>
                <a:spcPts val="1400"/>
              </a:spcBef>
              <a:spcAft>
                <a:spcPts val="0"/>
              </a:spcAft>
              <a:buSzPts val="2200"/>
              <a:buNone/>
            </a:pPr>
            <a:r>
              <a:rPr b="1" lang="en-US" sz="1300">
                <a:solidFill>
                  <a:srgbClr val="000000"/>
                </a:solidFill>
                <a:latin typeface="Arial"/>
                <a:ea typeface="Arial"/>
                <a:cs typeface="Arial"/>
                <a:sym typeface="Arial"/>
              </a:rPr>
              <a:t>1. Een Moodle-quiz opzetten</a:t>
            </a:r>
            <a:endParaRPr b="1" sz="1300">
              <a:solidFill>
                <a:srgbClr val="000000"/>
              </a:solidFill>
              <a:latin typeface="Arial"/>
              <a:ea typeface="Arial"/>
              <a:cs typeface="Arial"/>
              <a:sym typeface="Arial"/>
            </a:endParaRPr>
          </a:p>
          <a:p>
            <a:pPr indent="0" lvl="0" marL="0" rtl="0" algn="l">
              <a:lnSpc>
                <a:spcPct val="115000"/>
              </a:lnSpc>
              <a:spcBef>
                <a:spcPts val="1200"/>
              </a:spcBef>
              <a:spcAft>
                <a:spcPts val="0"/>
              </a:spcAft>
              <a:buSzPts val="2200"/>
              <a:buNone/>
            </a:pPr>
            <a:r>
              <a:rPr b="1" lang="en-US" sz="1100">
                <a:solidFill>
                  <a:srgbClr val="000000"/>
                </a:solidFill>
                <a:latin typeface="Arial"/>
                <a:ea typeface="Arial"/>
                <a:cs typeface="Arial"/>
                <a:sym typeface="Arial"/>
              </a:rPr>
              <a:t>Stap 1: Een nieuwe test toevoegen</a:t>
            </a:r>
            <a:endParaRPr b="1" sz="1100">
              <a:solidFill>
                <a:srgbClr val="000000"/>
              </a:solidFill>
              <a:latin typeface="Arial"/>
              <a:ea typeface="Arial"/>
              <a:cs typeface="Arial"/>
              <a:sym typeface="Arial"/>
            </a:endParaRPr>
          </a:p>
          <a:p>
            <a:pPr indent="-298450" lvl="0" marL="457200" rtl="0" algn="l">
              <a:lnSpc>
                <a:spcPct val="115000"/>
              </a:lnSpc>
              <a:spcBef>
                <a:spcPts val="1200"/>
              </a:spcBef>
              <a:spcAft>
                <a:spcPts val="0"/>
              </a:spcAft>
              <a:buClr>
                <a:srgbClr val="000000"/>
              </a:buClr>
              <a:buSzPts val="1100"/>
              <a:buAutoNum type="arabicPeriod"/>
            </a:pPr>
            <a:r>
              <a:rPr b="1" lang="en-US" sz="1100">
                <a:solidFill>
                  <a:srgbClr val="000000"/>
                </a:solidFill>
                <a:latin typeface="Arial"/>
                <a:ea typeface="Arial"/>
                <a:cs typeface="Arial"/>
                <a:sym typeface="Arial"/>
              </a:rPr>
              <a:t>Log in op Moodle </a:t>
            </a:r>
            <a:r>
              <a:rPr lang="en-US" sz="1100">
                <a:solidFill>
                  <a:srgbClr val="000000"/>
                </a:solidFill>
                <a:latin typeface="Arial"/>
                <a:ea typeface="Arial"/>
                <a:cs typeface="Arial"/>
                <a:sym typeface="Arial"/>
              </a:rPr>
              <a:t>en ga naar je cursus.</a:t>
            </a:r>
            <a:endParaRPr sz="1100">
              <a:solidFill>
                <a:srgbClr val="000000"/>
              </a:solidFill>
              <a:latin typeface="Arial"/>
              <a:ea typeface="Arial"/>
              <a:cs typeface="Arial"/>
              <a:sym typeface="Arial"/>
            </a:endParaRPr>
          </a:p>
          <a:p>
            <a:pPr indent="-298450" lvl="0" marL="457200" rtl="0" algn="l">
              <a:lnSpc>
                <a:spcPct val="115000"/>
              </a:lnSpc>
              <a:spcBef>
                <a:spcPts val="0"/>
              </a:spcBef>
              <a:spcAft>
                <a:spcPts val="0"/>
              </a:spcAft>
              <a:buClr>
                <a:srgbClr val="000000"/>
              </a:buClr>
              <a:buSzPts val="1100"/>
              <a:buAutoNum type="arabicPeriod"/>
            </a:pPr>
            <a:r>
              <a:rPr b="1" lang="en-US" sz="1100">
                <a:solidFill>
                  <a:srgbClr val="000000"/>
                </a:solidFill>
                <a:latin typeface="Arial"/>
                <a:ea typeface="Arial"/>
                <a:cs typeface="Arial"/>
                <a:sym typeface="Arial"/>
              </a:rPr>
              <a:t>Zet bewerken aan </a:t>
            </a:r>
            <a:r>
              <a:rPr lang="en-US" sz="1100">
                <a:solidFill>
                  <a:srgbClr val="000000"/>
                </a:solidFill>
                <a:latin typeface="Arial"/>
                <a:ea typeface="Arial"/>
                <a:cs typeface="Arial"/>
                <a:sym typeface="Arial"/>
              </a:rPr>
              <a:t>(rechter bovenhoek).</a:t>
            </a:r>
            <a:endParaRPr sz="1100">
              <a:solidFill>
                <a:srgbClr val="000000"/>
              </a:solidFill>
              <a:latin typeface="Arial"/>
              <a:ea typeface="Arial"/>
              <a:cs typeface="Arial"/>
              <a:sym typeface="Arial"/>
            </a:endParaRPr>
          </a:p>
          <a:p>
            <a:pPr indent="-298450" lvl="0" marL="457200" rtl="0" algn="l">
              <a:lnSpc>
                <a:spcPct val="115000"/>
              </a:lnSpc>
              <a:spcBef>
                <a:spcPts val="0"/>
              </a:spcBef>
              <a:spcAft>
                <a:spcPts val="0"/>
              </a:spcAft>
              <a:buClr>
                <a:srgbClr val="000000"/>
              </a:buClr>
              <a:buSzPts val="1100"/>
              <a:buAutoNum type="arabicPeriod"/>
            </a:pPr>
            <a:r>
              <a:rPr lang="en-US" sz="1100">
                <a:solidFill>
                  <a:srgbClr val="000000"/>
                </a:solidFill>
                <a:latin typeface="Arial"/>
                <a:ea typeface="Arial"/>
                <a:cs typeface="Arial"/>
                <a:sym typeface="Arial"/>
              </a:rPr>
              <a:t>Klik op </a:t>
            </a:r>
            <a:r>
              <a:rPr b="1" lang="en-US" sz="1100">
                <a:solidFill>
                  <a:srgbClr val="000000"/>
                </a:solidFill>
                <a:latin typeface="Arial"/>
                <a:ea typeface="Arial"/>
                <a:cs typeface="Arial"/>
                <a:sym typeface="Arial"/>
              </a:rPr>
              <a:t>"Een activiteit of bron toevoegen" </a:t>
            </a:r>
            <a:r>
              <a:rPr lang="en-US" sz="1100">
                <a:solidFill>
                  <a:srgbClr val="000000"/>
                </a:solidFill>
                <a:latin typeface="Arial"/>
                <a:ea typeface="Arial"/>
                <a:cs typeface="Arial"/>
                <a:sym typeface="Arial"/>
              </a:rPr>
              <a:t>en selecteer </a:t>
            </a:r>
            <a:r>
              <a:rPr b="1" lang="en-US" sz="1100">
                <a:solidFill>
                  <a:srgbClr val="000000"/>
                </a:solidFill>
                <a:latin typeface="Arial"/>
                <a:ea typeface="Arial"/>
                <a:cs typeface="Arial"/>
                <a:sym typeface="Arial"/>
              </a:rPr>
              <a:t>"Een test"</a:t>
            </a:r>
            <a:r>
              <a:rPr lang="en-US" sz="1100">
                <a:solidFill>
                  <a:srgbClr val="000000"/>
                </a:solidFill>
                <a:latin typeface="Arial"/>
                <a:ea typeface="Arial"/>
                <a:cs typeface="Arial"/>
                <a:sym typeface="Arial"/>
              </a:rPr>
              <a:t>.</a:t>
            </a:r>
            <a:endParaRPr sz="1100">
              <a:solidFill>
                <a:srgbClr val="000000"/>
              </a:solidFill>
              <a:latin typeface="Arial"/>
              <a:ea typeface="Arial"/>
              <a:cs typeface="Arial"/>
              <a:sym typeface="Arial"/>
            </a:endParaRPr>
          </a:p>
          <a:p>
            <a:pPr indent="-298450" lvl="0" marL="457200" rtl="0" algn="l">
              <a:lnSpc>
                <a:spcPct val="115000"/>
              </a:lnSpc>
              <a:spcBef>
                <a:spcPts val="0"/>
              </a:spcBef>
              <a:spcAft>
                <a:spcPts val="0"/>
              </a:spcAft>
              <a:buClr>
                <a:srgbClr val="000000"/>
              </a:buClr>
              <a:buSzPts val="1100"/>
              <a:buAutoNum type="arabicPeriod"/>
            </a:pPr>
            <a:r>
              <a:rPr lang="en-US" sz="1100">
                <a:solidFill>
                  <a:srgbClr val="000000"/>
                </a:solidFill>
                <a:latin typeface="Arial"/>
                <a:ea typeface="Arial"/>
                <a:cs typeface="Arial"/>
                <a:sym typeface="Arial"/>
              </a:rPr>
              <a:t>Geef je test een </a:t>
            </a:r>
            <a:r>
              <a:rPr b="1" lang="en-US" sz="1100">
                <a:solidFill>
                  <a:srgbClr val="000000"/>
                </a:solidFill>
                <a:latin typeface="Arial"/>
                <a:ea typeface="Arial"/>
                <a:cs typeface="Arial"/>
                <a:sym typeface="Arial"/>
              </a:rPr>
              <a:t>naam en een beschrijving </a:t>
            </a:r>
            <a:r>
              <a:rPr lang="en-US" sz="1100">
                <a:solidFill>
                  <a:srgbClr val="000000"/>
                </a:solidFill>
                <a:latin typeface="Arial"/>
                <a:ea typeface="Arial"/>
                <a:cs typeface="Arial"/>
                <a:sym typeface="Arial"/>
              </a:rPr>
              <a:t>(bv. instructies voor leerlingen).</a:t>
            </a:r>
            <a:endParaRPr sz="1100">
              <a:solidFill>
                <a:srgbClr val="000000"/>
              </a:solidFill>
              <a:latin typeface="Arial"/>
              <a:ea typeface="Arial"/>
              <a:cs typeface="Arial"/>
              <a:sym typeface="Arial"/>
            </a:endParaRPr>
          </a:p>
          <a:p>
            <a:pPr indent="-298450" lvl="0" marL="457200" rtl="0" algn="l">
              <a:lnSpc>
                <a:spcPct val="115000"/>
              </a:lnSpc>
              <a:spcBef>
                <a:spcPts val="0"/>
              </a:spcBef>
              <a:spcAft>
                <a:spcPts val="0"/>
              </a:spcAft>
              <a:buClr>
                <a:srgbClr val="000000"/>
              </a:buClr>
              <a:buSzPts val="1100"/>
              <a:buAutoNum type="arabicPeriod"/>
            </a:pPr>
            <a:r>
              <a:rPr lang="en-US" sz="1100">
                <a:solidFill>
                  <a:srgbClr val="000000"/>
                </a:solidFill>
                <a:latin typeface="Arial"/>
                <a:ea typeface="Arial"/>
                <a:cs typeface="Arial"/>
                <a:sym typeface="Arial"/>
              </a:rPr>
              <a:t>Configureer </a:t>
            </a:r>
            <a:r>
              <a:rPr b="1" lang="en-US" sz="1100">
                <a:solidFill>
                  <a:srgbClr val="000000"/>
                </a:solidFill>
                <a:latin typeface="Arial"/>
                <a:ea typeface="Arial"/>
                <a:cs typeface="Arial"/>
                <a:sym typeface="Arial"/>
              </a:rPr>
              <a:t>de instellingen voor timing, cijfers en pogingen </a:t>
            </a:r>
            <a:r>
              <a:rPr lang="en-US" sz="1100">
                <a:solidFill>
                  <a:srgbClr val="000000"/>
                </a:solidFill>
                <a:latin typeface="Arial"/>
                <a:ea typeface="Arial"/>
                <a:cs typeface="Arial"/>
                <a:sym typeface="Arial"/>
              </a:rPr>
              <a:t>(zie hieronder).</a:t>
            </a:r>
            <a:endParaRPr sz="1100">
              <a:solidFill>
                <a:srgbClr val="000000"/>
              </a:solidFill>
              <a:latin typeface="Arial"/>
              <a:ea typeface="Arial"/>
              <a:cs typeface="Arial"/>
              <a:sym typeface="Arial"/>
            </a:endParaRPr>
          </a:p>
          <a:p>
            <a:pPr indent="0" lvl="0" marL="0" rtl="0" algn="l">
              <a:lnSpc>
                <a:spcPct val="115000"/>
              </a:lnSpc>
              <a:spcBef>
                <a:spcPts val="1400"/>
              </a:spcBef>
              <a:spcAft>
                <a:spcPts val="0"/>
              </a:spcAft>
              <a:buSzPts val="2200"/>
              <a:buNone/>
            </a:pPr>
            <a:r>
              <a:rPr b="1" lang="en-US" sz="1300">
                <a:solidFill>
                  <a:srgbClr val="000000"/>
                </a:solidFill>
                <a:latin typeface="Arial"/>
                <a:ea typeface="Arial"/>
                <a:cs typeface="Arial"/>
                <a:sym typeface="Arial"/>
              </a:rPr>
              <a:t>2. Instellingen voor de test configureren</a:t>
            </a:r>
            <a:endParaRPr b="1" sz="1300">
              <a:solidFill>
                <a:srgbClr val="000000"/>
              </a:solidFill>
              <a:latin typeface="Arial"/>
              <a:ea typeface="Arial"/>
              <a:cs typeface="Arial"/>
              <a:sym typeface="Arial"/>
            </a:endParaRPr>
          </a:p>
          <a:p>
            <a:pPr indent="0" lvl="0" marL="0" rtl="0" algn="l">
              <a:lnSpc>
                <a:spcPct val="115000"/>
              </a:lnSpc>
              <a:spcBef>
                <a:spcPts val="1200"/>
              </a:spcBef>
              <a:spcAft>
                <a:spcPts val="0"/>
              </a:spcAft>
              <a:buSzPts val="2200"/>
              <a:buNone/>
            </a:pPr>
            <a:r>
              <a:rPr b="1" lang="en-US" sz="1100">
                <a:solidFill>
                  <a:srgbClr val="000000"/>
                </a:solidFill>
                <a:latin typeface="Arial"/>
                <a:ea typeface="Arial"/>
                <a:cs typeface="Arial"/>
                <a:sym typeface="Arial"/>
              </a:rPr>
              <a:t>Timing</a:t>
            </a:r>
            <a:endParaRPr b="1" sz="1100">
              <a:solidFill>
                <a:srgbClr val="000000"/>
              </a:solidFill>
              <a:latin typeface="Arial"/>
              <a:ea typeface="Arial"/>
              <a:cs typeface="Arial"/>
              <a:sym typeface="Arial"/>
            </a:endParaRPr>
          </a:p>
          <a:p>
            <a:pPr indent="0" lvl="0" marL="0" rtl="0" algn="l">
              <a:lnSpc>
                <a:spcPct val="115000"/>
              </a:lnSpc>
              <a:spcBef>
                <a:spcPts val="1200"/>
              </a:spcBef>
              <a:spcAft>
                <a:spcPts val="0"/>
              </a:spcAft>
              <a:buSzPts val="2200"/>
              <a:buNone/>
            </a:pPr>
            <a:r>
              <a:rPr b="1" lang="en-US" sz="1100">
                <a:solidFill>
                  <a:srgbClr val="000000"/>
                </a:solidFill>
                <a:latin typeface="Arial"/>
                <a:ea typeface="Arial"/>
                <a:cs typeface="Arial"/>
                <a:sym typeface="Arial"/>
              </a:rPr>
              <a:t>Stel begin- en einddatum in </a:t>
            </a:r>
            <a:r>
              <a:rPr lang="en-US" sz="1100">
                <a:solidFill>
                  <a:srgbClr val="000000"/>
                </a:solidFill>
                <a:latin typeface="Arial"/>
                <a:ea typeface="Arial"/>
                <a:cs typeface="Arial"/>
                <a:sym typeface="Arial"/>
              </a:rPr>
              <a:t>voor de beschikbaarheid van de test.</a:t>
            </a:r>
            <a:br>
              <a:rPr lang="en-US" sz="1100">
                <a:solidFill>
                  <a:srgbClr val="000000"/>
                </a:solidFill>
                <a:latin typeface="Arial"/>
                <a:ea typeface="Arial"/>
                <a:cs typeface="Arial"/>
                <a:sym typeface="Arial"/>
              </a:rPr>
            </a:br>
            <a:r>
              <a:rPr lang="en-US" sz="1100">
                <a:solidFill>
                  <a:srgbClr val="000000"/>
                </a:solidFill>
                <a:latin typeface="Arial"/>
                <a:ea typeface="Arial"/>
                <a:cs typeface="Arial"/>
                <a:sym typeface="Arial"/>
              </a:rPr>
              <a:t> ✔ </a:t>
            </a:r>
            <a:r>
              <a:rPr b="1" lang="en-US" sz="1100">
                <a:solidFill>
                  <a:srgbClr val="000000"/>
                </a:solidFill>
                <a:latin typeface="Arial"/>
                <a:ea typeface="Arial"/>
                <a:cs typeface="Arial"/>
                <a:sym typeface="Arial"/>
              </a:rPr>
              <a:t>Tijdslimiet </a:t>
            </a:r>
            <a:r>
              <a:rPr lang="en-US" sz="1100">
                <a:solidFill>
                  <a:srgbClr val="000000"/>
                </a:solidFill>
                <a:latin typeface="Arial"/>
                <a:ea typeface="Arial"/>
                <a:cs typeface="Arial"/>
                <a:sym typeface="Arial"/>
              </a:rPr>
              <a:t>(optioneel) om te bepalen hoe lang de leerlingen de test moeten afwerken.</a:t>
            </a:r>
            <a:br>
              <a:rPr lang="en-US" sz="1100">
                <a:solidFill>
                  <a:srgbClr val="000000"/>
                </a:solidFill>
                <a:latin typeface="Arial"/>
                <a:ea typeface="Arial"/>
                <a:cs typeface="Arial"/>
                <a:sym typeface="Arial"/>
              </a:rPr>
            </a:br>
            <a:r>
              <a:rPr lang="en-US" sz="1100">
                <a:solidFill>
                  <a:srgbClr val="000000"/>
                </a:solidFill>
                <a:latin typeface="Arial"/>
                <a:ea typeface="Arial"/>
                <a:cs typeface="Arial"/>
                <a:sym typeface="Arial"/>
              </a:rPr>
              <a:t> ✔ </a:t>
            </a:r>
            <a:r>
              <a:rPr b="1" lang="en-US" sz="1100">
                <a:solidFill>
                  <a:srgbClr val="000000"/>
                </a:solidFill>
                <a:latin typeface="Arial"/>
                <a:ea typeface="Arial"/>
                <a:cs typeface="Arial"/>
                <a:sym typeface="Arial"/>
              </a:rPr>
              <a:t>Automatisch inleveren </a:t>
            </a:r>
            <a:r>
              <a:rPr lang="en-US" sz="1100">
                <a:solidFill>
                  <a:srgbClr val="000000"/>
                </a:solidFill>
                <a:latin typeface="Arial"/>
                <a:ea typeface="Arial"/>
                <a:cs typeface="Arial"/>
                <a:sym typeface="Arial"/>
              </a:rPr>
              <a:t>als de tijd verstreken is of leerlingen handmatig laten inleveren.</a:t>
            </a:r>
            <a:endParaRPr sz="1100">
              <a:solidFill>
                <a:srgbClr val="000000"/>
              </a:solidFill>
              <a:latin typeface="Arial"/>
              <a:ea typeface="Arial"/>
              <a:cs typeface="Arial"/>
              <a:sym typeface="Arial"/>
            </a:endParaRPr>
          </a:p>
          <a:p>
            <a:pPr indent="0" lvl="0" marL="0" rtl="0" algn="l">
              <a:lnSpc>
                <a:spcPct val="115000"/>
              </a:lnSpc>
              <a:spcBef>
                <a:spcPts val="1200"/>
              </a:spcBef>
              <a:spcAft>
                <a:spcPts val="0"/>
              </a:spcAft>
              <a:buSzPts val="2200"/>
              <a:buNone/>
            </a:pPr>
            <a:r>
              <a:rPr b="1" lang="en-US" sz="1100">
                <a:solidFill>
                  <a:srgbClr val="000000"/>
                </a:solidFill>
                <a:latin typeface="Arial"/>
                <a:ea typeface="Arial"/>
                <a:cs typeface="Arial"/>
                <a:sym typeface="Arial"/>
              </a:rPr>
              <a:t>Pogingen en cijfers</a:t>
            </a:r>
            <a:endParaRPr b="1" sz="1100">
              <a:solidFill>
                <a:srgbClr val="000000"/>
              </a:solidFill>
              <a:latin typeface="Arial"/>
              <a:ea typeface="Arial"/>
              <a:cs typeface="Arial"/>
              <a:sym typeface="Arial"/>
            </a:endParaRPr>
          </a:p>
          <a:p>
            <a:pPr indent="0" lvl="0" marL="0" rtl="0" algn="l">
              <a:lnSpc>
                <a:spcPct val="115000"/>
              </a:lnSpc>
              <a:spcBef>
                <a:spcPts val="1200"/>
              </a:spcBef>
              <a:spcAft>
                <a:spcPts val="0"/>
              </a:spcAft>
              <a:buSzPts val="2200"/>
              <a:buNone/>
            </a:pPr>
            <a:r>
              <a:rPr b="1" lang="en-US" sz="1100">
                <a:solidFill>
                  <a:srgbClr val="000000"/>
                </a:solidFill>
                <a:latin typeface="Arial"/>
                <a:ea typeface="Arial"/>
                <a:cs typeface="Arial"/>
                <a:sym typeface="Arial"/>
              </a:rPr>
              <a:t>✔ Enkele of meerdere pogingen </a:t>
            </a:r>
            <a:r>
              <a:rPr lang="en-US" sz="1100">
                <a:solidFill>
                  <a:srgbClr val="000000"/>
                </a:solidFill>
                <a:latin typeface="Arial"/>
                <a:ea typeface="Arial"/>
                <a:cs typeface="Arial"/>
                <a:sym typeface="Arial"/>
              </a:rPr>
              <a:t>(kies hoeveel pogingen de leerlingen krijgen).</a:t>
            </a:r>
            <a:br>
              <a:rPr lang="en-US" sz="1100">
                <a:solidFill>
                  <a:srgbClr val="000000"/>
                </a:solidFill>
                <a:latin typeface="Arial"/>
                <a:ea typeface="Arial"/>
                <a:cs typeface="Arial"/>
                <a:sym typeface="Arial"/>
              </a:rPr>
            </a:br>
            <a:r>
              <a:rPr lang="en-US" sz="1100">
                <a:solidFill>
                  <a:srgbClr val="000000"/>
                </a:solidFill>
                <a:latin typeface="Arial"/>
                <a:ea typeface="Arial"/>
                <a:cs typeface="Arial"/>
                <a:sym typeface="Arial"/>
              </a:rPr>
              <a:t> ✔ </a:t>
            </a:r>
            <a:r>
              <a:rPr b="1" lang="en-US" sz="1100">
                <a:solidFill>
                  <a:srgbClr val="000000"/>
                </a:solidFill>
                <a:latin typeface="Arial"/>
                <a:ea typeface="Arial"/>
                <a:cs typeface="Arial"/>
                <a:sym typeface="Arial"/>
              </a:rPr>
              <a:t>Beoordelingsmethode:</a:t>
            </a:r>
            <a:r>
              <a:rPr lang="en-US" sz="1100">
                <a:solidFill>
                  <a:srgbClr val="000000"/>
                </a:solidFill>
                <a:latin typeface="Arial"/>
                <a:ea typeface="Arial"/>
                <a:cs typeface="Arial"/>
                <a:sym typeface="Arial"/>
              </a:rPr>
              <a:t> Hoogste, gemiddelde, eerste of laatste poging.</a:t>
            </a:r>
            <a:br>
              <a:rPr lang="en-US" sz="1100">
                <a:solidFill>
                  <a:srgbClr val="000000"/>
                </a:solidFill>
                <a:latin typeface="Arial"/>
                <a:ea typeface="Arial"/>
                <a:cs typeface="Arial"/>
                <a:sym typeface="Arial"/>
              </a:rPr>
            </a:br>
            <a:r>
              <a:rPr b="1" lang="en-US" sz="1100">
                <a:solidFill>
                  <a:srgbClr val="000000"/>
                </a:solidFill>
                <a:latin typeface="Arial"/>
                <a:ea typeface="Arial"/>
                <a:cs typeface="Arial"/>
                <a:sym typeface="Arial"/>
              </a:rPr>
              <a:t> ✔ Schud vragen en antwoorden </a:t>
            </a:r>
            <a:r>
              <a:rPr lang="en-US" sz="1100">
                <a:solidFill>
                  <a:srgbClr val="000000"/>
                </a:solidFill>
                <a:latin typeface="Arial"/>
                <a:ea typeface="Arial"/>
                <a:cs typeface="Arial"/>
                <a:sym typeface="Arial"/>
              </a:rPr>
              <a:t>voor unieke toetsen per leerling.</a:t>
            </a:r>
            <a:endParaRPr sz="1100">
              <a:solidFill>
                <a:srgbClr val="000000"/>
              </a:solidFill>
              <a:latin typeface="Arial"/>
              <a:ea typeface="Arial"/>
              <a:cs typeface="Arial"/>
              <a:sym typeface="Arial"/>
            </a:endParaRPr>
          </a:p>
          <a:p>
            <a:pPr indent="0" lvl="0" marL="0" rtl="0" algn="l">
              <a:lnSpc>
                <a:spcPct val="115000"/>
              </a:lnSpc>
              <a:spcBef>
                <a:spcPts val="1200"/>
              </a:spcBef>
              <a:spcAft>
                <a:spcPts val="0"/>
              </a:spcAft>
              <a:buSzPts val="2200"/>
              <a:buNone/>
            </a:pPr>
            <a:r>
              <a:rPr b="1" lang="en-US" sz="1100">
                <a:solidFill>
                  <a:srgbClr val="000000"/>
                </a:solidFill>
                <a:latin typeface="Arial"/>
                <a:ea typeface="Arial"/>
                <a:cs typeface="Arial"/>
                <a:sym typeface="Arial"/>
              </a:rPr>
              <a:t>Beoordelingsopties (feedbackinstellingen)</a:t>
            </a:r>
            <a:endParaRPr b="1" sz="1100">
              <a:solidFill>
                <a:srgbClr val="000000"/>
              </a:solidFill>
              <a:latin typeface="Arial"/>
              <a:ea typeface="Arial"/>
              <a:cs typeface="Arial"/>
              <a:sym typeface="Arial"/>
            </a:endParaRPr>
          </a:p>
          <a:p>
            <a:pPr indent="0" lvl="0" marL="0" rtl="0" algn="l">
              <a:lnSpc>
                <a:spcPct val="115000"/>
              </a:lnSpc>
              <a:spcBef>
                <a:spcPts val="1200"/>
              </a:spcBef>
              <a:spcAft>
                <a:spcPts val="0"/>
              </a:spcAft>
              <a:buSzPts val="2200"/>
              <a:buNone/>
            </a:pPr>
            <a:r>
              <a:rPr lang="en-US" sz="1100">
                <a:solidFill>
                  <a:srgbClr val="000000"/>
                </a:solidFill>
                <a:latin typeface="Arial"/>
                <a:ea typeface="Arial"/>
                <a:cs typeface="Arial"/>
                <a:sym typeface="Arial"/>
              </a:rPr>
              <a:t>✔ Bepaal wanneer leerlingen </a:t>
            </a:r>
            <a:r>
              <a:rPr b="1" lang="en-US" sz="1100">
                <a:solidFill>
                  <a:srgbClr val="000000"/>
                </a:solidFill>
                <a:latin typeface="Arial"/>
                <a:ea typeface="Arial"/>
                <a:cs typeface="Arial"/>
                <a:sym typeface="Arial"/>
              </a:rPr>
              <a:t>cijfers, juiste antwoorden en feedback </a:t>
            </a:r>
            <a:r>
              <a:rPr lang="en-US" sz="1100">
                <a:solidFill>
                  <a:srgbClr val="000000"/>
                </a:solidFill>
                <a:latin typeface="Arial"/>
                <a:ea typeface="Arial"/>
                <a:cs typeface="Arial"/>
                <a:sym typeface="Arial"/>
              </a:rPr>
              <a:t>te zien krijgen (onmiddellijk, na een poging of na het sluiten van de test).</a:t>
            </a:r>
            <a:endParaRPr sz="1100">
              <a:solidFill>
                <a:srgbClr val="000000"/>
              </a:solidFill>
              <a:latin typeface="Arial"/>
              <a:ea typeface="Arial"/>
              <a:cs typeface="Arial"/>
              <a:sym typeface="Arial"/>
            </a:endParaRPr>
          </a:p>
          <a:p>
            <a:pPr indent="0" lvl="0" marL="0" marR="0" rtl="0" algn="l">
              <a:lnSpc>
                <a:spcPct val="90000"/>
              </a:lnSpc>
              <a:spcBef>
                <a:spcPts val="1200"/>
              </a:spcBef>
              <a:spcAft>
                <a:spcPts val="0"/>
              </a:spcAft>
              <a:buClr>
                <a:schemeClr val="accent4"/>
              </a:buClr>
              <a:buSzPts val="2200"/>
              <a:buFont typeface="Arial"/>
              <a:buNone/>
            </a:pPr>
            <a:r>
              <a:t/>
            </a:r>
            <a:endParaRPr b="1" sz="3100"/>
          </a:p>
          <a:p>
            <a:pPr indent="0" lvl="0" marL="0" marR="0" rtl="0" algn="ctr">
              <a:lnSpc>
                <a:spcPct val="90000"/>
              </a:lnSpc>
              <a:spcBef>
                <a:spcPts val="1000"/>
              </a:spcBef>
              <a:spcAft>
                <a:spcPts val="0"/>
              </a:spcAft>
              <a:buSzPts val="2200"/>
              <a:buNone/>
            </a:pPr>
            <a:r>
              <a:t/>
            </a:r>
            <a:endParaRPr b="1" sz="3100"/>
          </a:p>
        </p:txBody>
      </p:sp>
      <p:pic>
        <p:nvPicPr>
          <p:cNvPr id="234" name="Google Shape;234;g3408979d82a_0_21"/>
          <p:cNvPicPr preferRelativeResize="0"/>
          <p:nvPr/>
        </p:nvPicPr>
        <p:blipFill rotWithShape="1">
          <a:blip r:embed="rId3">
            <a:alphaModFix/>
          </a:blip>
          <a:srcRect b="0" l="0" r="0" t="0"/>
          <a:stretch/>
        </p:blipFill>
        <p:spPr>
          <a:xfrm>
            <a:off x="7214783" y="1156625"/>
            <a:ext cx="4103875" cy="3073950"/>
          </a:xfrm>
          <a:prstGeom prst="rect">
            <a:avLst/>
          </a:prstGeom>
          <a:noFill/>
          <a:ln>
            <a:noFill/>
          </a:ln>
        </p:spPr>
      </p:pic>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9" name="Shape 239"/>
        <p:cNvGrpSpPr/>
        <p:nvPr/>
      </p:nvGrpSpPr>
      <p:grpSpPr>
        <a:xfrm>
          <a:off x="0" y="0"/>
          <a:ext cx="0" cy="0"/>
          <a:chOff x="0" y="0"/>
          <a:chExt cx="0" cy="0"/>
        </a:xfrm>
      </p:grpSpPr>
      <p:sp>
        <p:nvSpPr>
          <p:cNvPr id="240" name="Google Shape;240;g3408979d82a_0_44"/>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lang="en-US"/>
              <a:t>Een quiz ontwerpen met een online tool</a:t>
            </a:r>
            <a:endParaRPr/>
          </a:p>
        </p:txBody>
      </p:sp>
      <p:sp>
        <p:nvSpPr>
          <p:cNvPr id="241" name="Google Shape;241;g3408979d82a_0_44"/>
          <p:cNvSpPr txBox="1"/>
          <p:nvPr>
            <p:ph idx="1" type="body"/>
          </p:nvPr>
        </p:nvSpPr>
        <p:spPr>
          <a:xfrm>
            <a:off x="97973" y="881750"/>
            <a:ext cx="5407800" cy="5870100"/>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1000"/>
              </a:spcBef>
              <a:spcAft>
                <a:spcPts val="0"/>
              </a:spcAft>
              <a:buClr>
                <a:schemeClr val="accent4"/>
              </a:buClr>
              <a:buSzPts val="2200"/>
              <a:buFont typeface="Arial"/>
              <a:buNone/>
            </a:pPr>
            <a:r>
              <a:rPr b="1" lang="en-US" sz="3100"/>
              <a:t>Moodle quizhulpmiddel</a:t>
            </a:r>
            <a:endParaRPr b="1" sz="3100"/>
          </a:p>
          <a:p>
            <a:pPr indent="0" lvl="0" marL="0" rtl="0" algn="l">
              <a:lnSpc>
                <a:spcPct val="115000"/>
              </a:lnSpc>
              <a:spcBef>
                <a:spcPts val="1400"/>
              </a:spcBef>
              <a:spcAft>
                <a:spcPts val="0"/>
              </a:spcAft>
              <a:buSzPts val="2200"/>
              <a:buNone/>
            </a:pPr>
            <a:r>
              <a:rPr b="1" lang="en-US" sz="1300">
                <a:solidFill>
                  <a:srgbClr val="000000"/>
                </a:solidFill>
                <a:latin typeface="Arial"/>
                <a:ea typeface="Arial"/>
                <a:cs typeface="Arial"/>
                <a:sym typeface="Arial"/>
              </a:rPr>
              <a:t>3. Vragen toevoegen aan de test</a:t>
            </a:r>
            <a:endParaRPr b="1" sz="1300">
              <a:solidFill>
                <a:srgbClr val="000000"/>
              </a:solidFill>
              <a:latin typeface="Arial"/>
              <a:ea typeface="Arial"/>
              <a:cs typeface="Arial"/>
              <a:sym typeface="Arial"/>
            </a:endParaRPr>
          </a:p>
          <a:p>
            <a:pPr indent="0" lvl="0" marL="0" rtl="0" algn="l">
              <a:lnSpc>
                <a:spcPct val="115000"/>
              </a:lnSpc>
              <a:spcBef>
                <a:spcPts val="1200"/>
              </a:spcBef>
              <a:spcAft>
                <a:spcPts val="0"/>
              </a:spcAft>
              <a:buSzPts val="2200"/>
              <a:buNone/>
            </a:pPr>
            <a:r>
              <a:rPr b="1" lang="en-US" sz="1100">
                <a:solidFill>
                  <a:srgbClr val="000000"/>
                </a:solidFill>
                <a:latin typeface="Arial"/>
                <a:ea typeface="Arial"/>
                <a:cs typeface="Arial"/>
                <a:sym typeface="Arial"/>
              </a:rPr>
              <a:t>Stap 1: Open de quiz editor</a:t>
            </a:r>
            <a:endParaRPr b="1" sz="1100">
              <a:solidFill>
                <a:srgbClr val="000000"/>
              </a:solidFill>
              <a:latin typeface="Arial"/>
              <a:ea typeface="Arial"/>
              <a:cs typeface="Arial"/>
              <a:sym typeface="Arial"/>
            </a:endParaRPr>
          </a:p>
          <a:p>
            <a:pPr indent="-298450" lvl="0" marL="457200" rtl="0" algn="l">
              <a:lnSpc>
                <a:spcPct val="115000"/>
              </a:lnSpc>
              <a:spcBef>
                <a:spcPts val="1200"/>
              </a:spcBef>
              <a:spcAft>
                <a:spcPts val="0"/>
              </a:spcAft>
              <a:buClr>
                <a:srgbClr val="000000"/>
              </a:buClr>
              <a:buSzPts val="1100"/>
              <a:buAutoNum type="arabicPeriod"/>
            </a:pPr>
            <a:r>
              <a:rPr lang="en-US" sz="1100">
                <a:solidFill>
                  <a:srgbClr val="000000"/>
                </a:solidFill>
                <a:latin typeface="Arial"/>
                <a:ea typeface="Arial"/>
                <a:cs typeface="Arial"/>
                <a:sym typeface="Arial"/>
              </a:rPr>
              <a:t>Klik op de naam van de test en selecteer </a:t>
            </a:r>
            <a:r>
              <a:rPr b="1" lang="en-US" sz="1100">
                <a:solidFill>
                  <a:srgbClr val="000000"/>
                </a:solidFill>
                <a:latin typeface="Arial"/>
                <a:ea typeface="Arial"/>
                <a:cs typeface="Arial"/>
                <a:sym typeface="Arial"/>
              </a:rPr>
              <a:t>"Test bewerken"</a:t>
            </a:r>
            <a:r>
              <a:rPr lang="en-US" sz="1100">
                <a:solidFill>
                  <a:srgbClr val="000000"/>
                </a:solidFill>
                <a:latin typeface="Arial"/>
                <a:ea typeface="Arial"/>
                <a:cs typeface="Arial"/>
                <a:sym typeface="Arial"/>
              </a:rPr>
              <a:t>.</a:t>
            </a:r>
            <a:endParaRPr sz="1100">
              <a:solidFill>
                <a:srgbClr val="000000"/>
              </a:solidFill>
              <a:latin typeface="Arial"/>
              <a:ea typeface="Arial"/>
              <a:cs typeface="Arial"/>
              <a:sym typeface="Arial"/>
            </a:endParaRPr>
          </a:p>
          <a:p>
            <a:pPr indent="-298450" lvl="0" marL="457200" rtl="0" algn="l">
              <a:lnSpc>
                <a:spcPct val="115000"/>
              </a:lnSpc>
              <a:spcBef>
                <a:spcPts val="0"/>
              </a:spcBef>
              <a:spcAft>
                <a:spcPts val="0"/>
              </a:spcAft>
              <a:buClr>
                <a:srgbClr val="000000"/>
              </a:buClr>
              <a:buSzPts val="1100"/>
              <a:buAutoNum type="arabicPeriod"/>
            </a:pPr>
            <a:r>
              <a:rPr lang="en-US" sz="1100">
                <a:solidFill>
                  <a:srgbClr val="000000"/>
                </a:solidFill>
                <a:latin typeface="Arial"/>
                <a:ea typeface="Arial"/>
                <a:cs typeface="Arial"/>
                <a:sym typeface="Arial"/>
              </a:rPr>
              <a:t>Klik op </a:t>
            </a:r>
            <a:r>
              <a:rPr b="1" lang="en-US" sz="1100">
                <a:solidFill>
                  <a:srgbClr val="000000"/>
                </a:solidFill>
                <a:latin typeface="Arial"/>
                <a:ea typeface="Arial"/>
                <a:cs typeface="Arial"/>
                <a:sym typeface="Arial"/>
              </a:rPr>
              <a:t>"Toevoegen" → "Een nieuwe vraag" </a:t>
            </a:r>
            <a:r>
              <a:rPr lang="en-US" sz="1100">
                <a:solidFill>
                  <a:srgbClr val="000000"/>
                </a:solidFill>
                <a:latin typeface="Arial"/>
                <a:ea typeface="Arial"/>
                <a:cs typeface="Arial"/>
                <a:sym typeface="Arial"/>
              </a:rPr>
              <a:t>om een vraag te creëren.</a:t>
            </a:r>
            <a:endParaRPr sz="1100">
              <a:solidFill>
                <a:srgbClr val="000000"/>
              </a:solidFill>
              <a:latin typeface="Arial"/>
              <a:ea typeface="Arial"/>
              <a:cs typeface="Arial"/>
              <a:sym typeface="Arial"/>
            </a:endParaRPr>
          </a:p>
          <a:p>
            <a:pPr indent="0" lvl="0" marL="0" rtl="0" algn="l">
              <a:lnSpc>
                <a:spcPct val="115000"/>
              </a:lnSpc>
              <a:spcBef>
                <a:spcPts val="1200"/>
              </a:spcBef>
              <a:spcAft>
                <a:spcPts val="0"/>
              </a:spcAft>
              <a:buSzPts val="2200"/>
              <a:buNone/>
            </a:pPr>
            <a:r>
              <a:rPr b="1" lang="en-US" sz="1100">
                <a:solidFill>
                  <a:srgbClr val="000000"/>
                </a:solidFill>
                <a:latin typeface="Arial"/>
                <a:ea typeface="Arial"/>
                <a:cs typeface="Arial"/>
                <a:sym typeface="Arial"/>
              </a:rPr>
              <a:t>Stap 2: Kies een vraagtype</a:t>
            </a:r>
            <a:endParaRPr b="1" sz="1100">
              <a:solidFill>
                <a:srgbClr val="000000"/>
              </a:solidFill>
              <a:latin typeface="Arial"/>
              <a:ea typeface="Arial"/>
              <a:cs typeface="Arial"/>
              <a:sym typeface="Arial"/>
            </a:endParaRPr>
          </a:p>
          <a:p>
            <a:pPr indent="0" lvl="0" marL="0" rtl="0" algn="l">
              <a:lnSpc>
                <a:spcPct val="115000"/>
              </a:lnSpc>
              <a:spcBef>
                <a:spcPts val="1200"/>
              </a:spcBef>
              <a:spcAft>
                <a:spcPts val="0"/>
              </a:spcAft>
              <a:buSzPts val="2200"/>
              <a:buNone/>
            </a:pPr>
            <a:r>
              <a:rPr lang="en-US" sz="1100">
                <a:solidFill>
                  <a:srgbClr val="000000"/>
                </a:solidFill>
                <a:latin typeface="Arial"/>
                <a:ea typeface="Arial"/>
                <a:cs typeface="Arial"/>
                <a:sym typeface="Arial"/>
              </a:rPr>
              <a:t>Moodle biedt verschillende vraagtypes aan, waaronder:</a:t>
            </a:r>
            <a:br>
              <a:rPr lang="en-US" sz="1100">
                <a:solidFill>
                  <a:srgbClr val="000000"/>
                </a:solidFill>
                <a:latin typeface="Arial"/>
                <a:ea typeface="Arial"/>
                <a:cs typeface="Arial"/>
                <a:sym typeface="Arial"/>
              </a:rPr>
            </a:br>
            <a:r>
              <a:rPr b="1" lang="en-US" sz="1100">
                <a:solidFill>
                  <a:srgbClr val="000000"/>
                </a:solidFill>
                <a:latin typeface="Arial"/>
                <a:ea typeface="Arial"/>
                <a:cs typeface="Arial"/>
                <a:sym typeface="Arial"/>
              </a:rPr>
              <a:t> Meerkeuze (MCQ) </a:t>
            </a:r>
            <a:r>
              <a:rPr lang="en-US" sz="1100">
                <a:solidFill>
                  <a:srgbClr val="000000"/>
                </a:solidFill>
                <a:latin typeface="Arial"/>
                <a:ea typeface="Arial"/>
                <a:cs typeface="Arial"/>
                <a:sym typeface="Arial"/>
              </a:rPr>
              <a:t>- Enkelvoudige of meervoudige juiste antwoorden.</a:t>
            </a:r>
            <a:br>
              <a:rPr lang="en-US" sz="1100">
                <a:solidFill>
                  <a:srgbClr val="000000"/>
                </a:solidFill>
                <a:latin typeface="Arial"/>
                <a:ea typeface="Arial"/>
                <a:cs typeface="Arial"/>
                <a:sym typeface="Arial"/>
              </a:rPr>
            </a:br>
            <a:r>
              <a:rPr b="1" lang="en-US" sz="1100">
                <a:solidFill>
                  <a:srgbClr val="000000"/>
                </a:solidFill>
                <a:latin typeface="Arial"/>
                <a:ea typeface="Arial"/>
                <a:cs typeface="Arial"/>
                <a:sym typeface="Arial"/>
              </a:rPr>
              <a:t> Waar/Onwaar </a:t>
            </a:r>
            <a:r>
              <a:rPr lang="en-US" sz="1100">
                <a:solidFill>
                  <a:srgbClr val="000000"/>
                </a:solidFill>
                <a:latin typeface="Arial"/>
                <a:ea typeface="Arial"/>
                <a:cs typeface="Arial"/>
                <a:sym typeface="Arial"/>
              </a:rPr>
              <a:t>- Eenvoudige binaire keuze.</a:t>
            </a:r>
            <a:br>
              <a:rPr lang="en-US" sz="1100">
                <a:solidFill>
                  <a:srgbClr val="000000"/>
                </a:solidFill>
                <a:latin typeface="Arial"/>
                <a:ea typeface="Arial"/>
                <a:cs typeface="Arial"/>
                <a:sym typeface="Arial"/>
              </a:rPr>
            </a:br>
            <a:r>
              <a:rPr b="1" lang="en-US" sz="1100">
                <a:solidFill>
                  <a:srgbClr val="000000"/>
                </a:solidFill>
                <a:latin typeface="Arial"/>
                <a:ea typeface="Arial"/>
                <a:cs typeface="Arial"/>
                <a:sym typeface="Arial"/>
              </a:rPr>
              <a:t> ✔ Kort antwoord </a:t>
            </a:r>
            <a:r>
              <a:rPr lang="en-US" sz="1100">
                <a:solidFill>
                  <a:srgbClr val="000000"/>
                </a:solidFill>
                <a:latin typeface="Arial"/>
                <a:ea typeface="Arial"/>
                <a:cs typeface="Arial"/>
                <a:sym typeface="Arial"/>
              </a:rPr>
              <a:t>- Studenten typen een kort antwoord.</a:t>
            </a:r>
            <a:br>
              <a:rPr lang="en-US" sz="1100">
                <a:solidFill>
                  <a:srgbClr val="000000"/>
                </a:solidFill>
                <a:latin typeface="Arial"/>
                <a:ea typeface="Arial"/>
                <a:cs typeface="Arial"/>
                <a:sym typeface="Arial"/>
              </a:rPr>
            </a:br>
            <a:r>
              <a:rPr lang="en-US" sz="1100">
                <a:solidFill>
                  <a:srgbClr val="000000"/>
                </a:solidFill>
                <a:latin typeface="Arial"/>
                <a:ea typeface="Arial"/>
                <a:cs typeface="Arial"/>
                <a:sym typeface="Arial"/>
              </a:rPr>
              <a:t> ✔ </a:t>
            </a:r>
            <a:r>
              <a:rPr b="1" lang="en-US" sz="1100">
                <a:solidFill>
                  <a:srgbClr val="000000"/>
                </a:solidFill>
                <a:latin typeface="Arial"/>
                <a:ea typeface="Arial"/>
                <a:cs typeface="Arial"/>
                <a:sym typeface="Arial"/>
              </a:rPr>
              <a:t>Matching </a:t>
            </a:r>
            <a:r>
              <a:rPr lang="en-US" sz="1100">
                <a:solidFill>
                  <a:srgbClr val="000000"/>
                </a:solidFill>
                <a:latin typeface="Arial"/>
                <a:ea typeface="Arial"/>
                <a:cs typeface="Arial"/>
                <a:sym typeface="Arial"/>
              </a:rPr>
              <a:t>- Items in twee kolommen met elkaar vergelijken.</a:t>
            </a:r>
            <a:br>
              <a:rPr lang="en-US" sz="1100">
                <a:solidFill>
                  <a:srgbClr val="000000"/>
                </a:solidFill>
                <a:latin typeface="Arial"/>
                <a:ea typeface="Arial"/>
                <a:cs typeface="Arial"/>
                <a:sym typeface="Arial"/>
              </a:rPr>
            </a:br>
            <a:r>
              <a:rPr lang="en-US" sz="1100">
                <a:solidFill>
                  <a:srgbClr val="000000"/>
                </a:solidFill>
                <a:latin typeface="Arial"/>
                <a:ea typeface="Arial"/>
                <a:cs typeface="Arial"/>
                <a:sym typeface="Arial"/>
              </a:rPr>
              <a:t> ✔ </a:t>
            </a:r>
            <a:r>
              <a:rPr b="1" lang="en-US" sz="1100">
                <a:solidFill>
                  <a:srgbClr val="000000"/>
                </a:solidFill>
                <a:latin typeface="Arial"/>
                <a:ea typeface="Arial"/>
                <a:cs typeface="Arial"/>
                <a:sym typeface="Arial"/>
              </a:rPr>
              <a:t>Numeriek </a:t>
            </a:r>
            <a:r>
              <a:rPr lang="en-US" sz="1100">
                <a:solidFill>
                  <a:srgbClr val="000000"/>
                </a:solidFill>
                <a:latin typeface="Arial"/>
                <a:ea typeface="Arial"/>
                <a:cs typeface="Arial"/>
                <a:sym typeface="Arial"/>
              </a:rPr>
              <a:t>- Op wiskunde gebaseerd antwoord met exacte of bereikwaarden.</a:t>
            </a:r>
            <a:br>
              <a:rPr lang="en-US" sz="1100">
                <a:solidFill>
                  <a:srgbClr val="000000"/>
                </a:solidFill>
                <a:latin typeface="Arial"/>
                <a:ea typeface="Arial"/>
                <a:cs typeface="Arial"/>
                <a:sym typeface="Arial"/>
              </a:rPr>
            </a:br>
            <a:r>
              <a:rPr lang="en-US" sz="1100">
                <a:solidFill>
                  <a:srgbClr val="000000"/>
                </a:solidFill>
                <a:latin typeface="Arial"/>
                <a:ea typeface="Arial"/>
                <a:cs typeface="Arial"/>
                <a:sym typeface="Arial"/>
              </a:rPr>
              <a:t> ✔ S</a:t>
            </a:r>
            <a:r>
              <a:rPr b="1" lang="en-US" sz="1100">
                <a:solidFill>
                  <a:srgbClr val="000000"/>
                </a:solidFill>
                <a:latin typeface="Arial"/>
                <a:ea typeface="Arial"/>
                <a:cs typeface="Arial"/>
                <a:sym typeface="Arial"/>
              </a:rPr>
              <a:t>lepen en neerzetten </a:t>
            </a:r>
            <a:r>
              <a:rPr lang="en-US" sz="1100">
                <a:solidFill>
                  <a:srgbClr val="000000"/>
                </a:solidFill>
                <a:latin typeface="Arial"/>
                <a:ea typeface="Arial"/>
                <a:cs typeface="Arial"/>
                <a:sym typeface="Arial"/>
              </a:rPr>
              <a:t>- Elementen in de juiste categorieën of volgorde sorteren.</a:t>
            </a:r>
            <a:br>
              <a:rPr lang="en-US" sz="1100">
                <a:solidFill>
                  <a:srgbClr val="000000"/>
                </a:solidFill>
                <a:latin typeface="Arial"/>
                <a:ea typeface="Arial"/>
                <a:cs typeface="Arial"/>
                <a:sym typeface="Arial"/>
              </a:rPr>
            </a:br>
            <a:r>
              <a:rPr lang="en-US" sz="1100">
                <a:solidFill>
                  <a:srgbClr val="000000"/>
                </a:solidFill>
                <a:latin typeface="Arial"/>
                <a:ea typeface="Arial"/>
                <a:cs typeface="Arial"/>
                <a:sym typeface="Arial"/>
              </a:rPr>
              <a:t> ✔ </a:t>
            </a:r>
            <a:r>
              <a:rPr b="1" lang="en-US" sz="1100">
                <a:solidFill>
                  <a:srgbClr val="000000"/>
                </a:solidFill>
                <a:latin typeface="Arial"/>
                <a:ea typeface="Arial"/>
                <a:cs typeface="Arial"/>
                <a:sym typeface="Arial"/>
              </a:rPr>
              <a:t>Essay </a:t>
            </a:r>
            <a:r>
              <a:rPr lang="en-US" sz="1100">
                <a:solidFill>
                  <a:srgbClr val="000000"/>
                </a:solidFill>
                <a:latin typeface="Arial"/>
                <a:ea typeface="Arial"/>
                <a:cs typeface="Arial"/>
                <a:sym typeface="Arial"/>
              </a:rPr>
              <a:t>- Antwoorden met handmatige beoordeling.</a:t>
            </a:r>
            <a:endParaRPr sz="1100">
              <a:solidFill>
                <a:srgbClr val="000000"/>
              </a:solidFill>
              <a:latin typeface="Arial"/>
              <a:ea typeface="Arial"/>
              <a:cs typeface="Arial"/>
              <a:sym typeface="Arial"/>
            </a:endParaRPr>
          </a:p>
          <a:p>
            <a:pPr indent="0" lvl="0" marL="0" rtl="0" algn="l">
              <a:lnSpc>
                <a:spcPct val="115000"/>
              </a:lnSpc>
              <a:spcBef>
                <a:spcPts val="1200"/>
              </a:spcBef>
              <a:spcAft>
                <a:spcPts val="0"/>
              </a:spcAft>
              <a:buSzPts val="2200"/>
              <a:buNone/>
            </a:pPr>
            <a:r>
              <a:rPr b="1" lang="en-US" sz="1100">
                <a:solidFill>
                  <a:srgbClr val="000000"/>
                </a:solidFill>
                <a:latin typeface="Arial"/>
                <a:ea typeface="Arial"/>
                <a:cs typeface="Arial"/>
                <a:sym typeface="Arial"/>
              </a:rPr>
              <a:t>Stap 3: Effectieve vragen maken</a:t>
            </a:r>
            <a:endParaRPr b="1" sz="1100">
              <a:solidFill>
                <a:srgbClr val="000000"/>
              </a:solidFill>
              <a:latin typeface="Arial"/>
              <a:ea typeface="Arial"/>
              <a:cs typeface="Arial"/>
              <a:sym typeface="Arial"/>
            </a:endParaRPr>
          </a:p>
          <a:p>
            <a:pPr indent="0" lvl="0" marL="0" rtl="0" algn="l">
              <a:lnSpc>
                <a:spcPct val="115000"/>
              </a:lnSpc>
              <a:spcBef>
                <a:spcPts val="1100"/>
              </a:spcBef>
              <a:spcAft>
                <a:spcPts val="0"/>
              </a:spcAft>
              <a:buSzPts val="2200"/>
              <a:buNone/>
            </a:pPr>
            <a:r>
              <a:rPr b="1" lang="en-US" sz="1000">
                <a:solidFill>
                  <a:srgbClr val="000000"/>
                </a:solidFill>
                <a:latin typeface="Arial"/>
                <a:ea typeface="Arial"/>
                <a:cs typeface="Arial"/>
                <a:sym typeface="Arial"/>
              </a:rPr>
              <a:t>Meerkeuzevragen (MCQ)</a:t>
            </a:r>
            <a:endParaRPr b="1" sz="1000">
              <a:solidFill>
                <a:srgbClr val="000000"/>
              </a:solidFill>
              <a:latin typeface="Arial"/>
              <a:ea typeface="Arial"/>
              <a:cs typeface="Arial"/>
              <a:sym typeface="Arial"/>
            </a:endParaRPr>
          </a:p>
          <a:p>
            <a:pPr indent="0" lvl="0" marL="0" rtl="0" algn="l">
              <a:lnSpc>
                <a:spcPct val="115000"/>
              </a:lnSpc>
              <a:spcBef>
                <a:spcPts val="1200"/>
              </a:spcBef>
              <a:spcAft>
                <a:spcPts val="0"/>
              </a:spcAft>
              <a:buSzPts val="2200"/>
              <a:buNone/>
            </a:pPr>
            <a:r>
              <a:rPr lang="en-US" sz="1100">
                <a:solidFill>
                  <a:srgbClr val="000000"/>
                </a:solidFill>
                <a:latin typeface="Arial"/>
                <a:ea typeface="Arial"/>
                <a:cs typeface="Arial"/>
                <a:sym typeface="Arial"/>
              </a:rPr>
              <a:t>✔ Geef </a:t>
            </a:r>
            <a:r>
              <a:rPr b="1" lang="en-US" sz="1100">
                <a:solidFill>
                  <a:srgbClr val="000000"/>
                </a:solidFill>
                <a:latin typeface="Arial"/>
                <a:ea typeface="Arial"/>
                <a:cs typeface="Arial"/>
                <a:sym typeface="Arial"/>
              </a:rPr>
              <a:t>duidelijke antwoordkeuzen </a:t>
            </a:r>
            <a:r>
              <a:rPr lang="en-US" sz="1100">
                <a:solidFill>
                  <a:srgbClr val="000000"/>
                </a:solidFill>
                <a:latin typeface="Arial"/>
                <a:ea typeface="Arial"/>
                <a:cs typeface="Arial"/>
                <a:sym typeface="Arial"/>
              </a:rPr>
              <a:t>met slechts één beste antwoord (of meerdere indien nodig).</a:t>
            </a:r>
            <a:br>
              <a:rPr lang="en-US" sz="1100">
                <a:solidFill>
                  <a:srgbClr val="000000"/>
                </a:solidFill>
                <a:latin typeface="Arial"/>
                <a:ea typeface="Arial"/>
                <a:cs typeface="Arial"/>
                <a:sym typeface="Arial"/>
              </a:rPr>
            </a:br>
            <a:r>
              <a:rPr lang="en-US" sz="1100">
                <a:solidFill>
                  <a:srgbClr val="000000"/>
                </a:solidFill>
                <a:latin typeface="Arial"/>
                <a:ea typeface="Arial"/>
                <a:cs typeface="Arial"/>
                <a:sym typeface="Arial"/>
              </a:rPr>
              <a:t> ✔ Vermijd </a:t>
            </a:r>
            <a:r>
              <a:rPr b="1" lang="en-US" sz="1100">
                <a:solidFill>
                  <a:srgbClr val="000000"/>
                </a:solidFill>
                <a:latin typeface="Arial"/>
                <a:ea typeface="Arial"/>
                <a:cs typeface="Arial"/>
                <a:sym typeface="Arial"/>
              </a:rPr>
              <a:t>lastige formuleringen </a:t>
            </a:r>
            <a:r>
              <a:rPr lang="en-US" sz="1100">
                <a:solidFill>
                  <a:srgbClr val="000000"/>
                </a:solidFill>
                <a:latin typeface="Arial"/>
                <a:ea typeface="Arial"/>
                <a:cs typeface="Arial"/>
                <a:sym typeface="Arial"/>
              </a:rPr>
              <a:t>of ontkenningen zoals "Wat is NIET...".</a:t>
            </a:r>
            <a:br>
              <a:rPr lang="en-US" sz="1100">
                <a:solidFill>
                  <a:srgbClr val="000000"/>
                </a:solidFill>
                <a:latin typeface="Arial"/>
                <a:ea typeface="Arial"/>
                <a:cs typeface="Arial"/>
                <a:sym typeface="Arial"/>
              </a:rPr>
            </a:br>
            <a:r>
              <a:rPr lang="en-US" sz="1100">
                <a:solidFill>
                  <a:srgbClr val="000000"/>
                </a:solidFill>
                <a:latin typeface="Arial"/>
                <a:ea typeface="Arial"/>
                <a:cs typeface="Arial"/>
                <a:sym typeface="Arial"/>
              </a:rPr>
              <a:t> ✔ Gebruik </a:t>
            </a:r>
            <a:r>
              <a:rPr b="1" lang="en-US" sz="1100">
                <a:solidFill>
                  <a:srgbClr val="000000"/>
                </a:solidFill>
                <a:latin typeface="Arial"/>
                <a:ea typeface="Arial"/>
                <a:cs typeface="Arial"/>
                <a:sym typeface="Arial"/>
              </a:rPr>
              <a:t>een willekeurige antwoordvolgorde </a:t>
            </a:r>
            <a:r>
              <a:rPr lang="en-US" sz="1100">
                <a:solidFill>
                  <a:srgbClr val="000000"/>
                </a:solidFill>
                <a:latin typeface="Arial"/>
                <a:ea typeface="Arial"/>
                <a:cs typeface="Arial"/>
                <a:sym typeface="Arial"/>
              </a:rPr>
              <a:t>om uit het hoofd leren te voorkomen.</a:t>
            </a:r>
            <a:endParaRPr sz="1100">
              <a:solidFill>
                <a:srgbClr val="000000"/>
              </a:solidFill>
              <a:latin typeface="Arial"/>
              <a:ea typeface="Arial"/>
              <a:cs typeface="Arial"/>
              <a:sym typeface="Arial"/>
            </a:endParaRPr>
          </a:p>
          <a:p>
            <a:pPr indent="0" lvl="0" marL="0" marR="0" rtl="0" algn="ctr">
              <a:lnSpc>
                <a:spcPct val="90000"/>
              </a:lnSpc>
              <a:spcBef>
                <a:spcPts val="1200"/>
              </a:spcBef>
              <a:spcAft>
                <a:spcPts val="0"/>
              </a:spcAft>
              <a:buSzPts val="2200"/>
              <a:buNone/>
            </a:pPr>
            <a:r>
              <a:t/>
            </a:r>
            <a:endParaRPr b="1" sz="3100"/>
          </a:p>
        </p:txBody>
      </p:sp>
      <p:sp>
        <p:nvSpPr>
          <p:cNvPr id="242" name="Google Shape;242;g3408979d82a_0_44"/>
          <p:cNvSpPr txBox="1"/>
          <p:nvPr>
            <p:ph idx="1" type="body"/>
          </p:nvPr>
        </p:nvSpPr>
        <p:spPr>
          <a:xfrm>
            <a:off x="5984498" y="943675"/>
            <a:ext cx="5407800" cy="58701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100"/>
              </a:spcBef>
              <a:spcAft>
                <a:spcPts val="0"/>
              </a:spcAft>
              <a:buSzPts val="2200"/>
              <a:buNone/>
            </a:pPr>
            <a:r>
              <a:rPr b="1" lang="en-US" sz="1100">
                <a:solidFill>
                  <a:srgbClr val="000000"/>
                </a:solidFill>
                <a:latin typeface="Arial"/>
                <a:ea typeface="Arial"/>
                <a:cs typeface="Arial"/>
                <a:sym typeface="Arial"/>
              </a:rPr>
              <a:t>Voorbeeld:</a:t>
            </a:r>
            <a:br>
              <a:rPr b="1" lang="en-US" sz="1100">
                <a:solidFill>
                  <a:srgbClr val="000000"/>
                </a:solidFill>
                <a:latin typeface="Arial"/>
                <a:ea typeface="Arial"/>
                <a:cs typeface="Arial"/>
                <a:sym typeface="Arial"/>
              </a:rPr>
            </a:br>
            <a:r>
              <a:rPr i="1" lang="en-US" sz="1100">
                <a:solidFill>
                  <a:srgbClr val="000000"/>
                </a:solidFill>
                <a:latin typeface="Arial"/>
                <a:ea typeface="Arial"/>
                <a:cs typeface="Arial"/>
                <a:sym typeface="Arial"/>
              </a:rPr>
              <a:t> "Wat is de hoofdstad van Frankrijk?"</a:t>
            </a:r>
            <a:endParaRPr i="1" sz="1100">
              <a:solidFill>
                <a:srgbClr val="000000"/>
              </a:solidFill>
              <a:latin typeface="Arial"/>
              <a:ea typeface="Arial"/>
              <a:cs typeface="Arial"/>
              <a:sym typeface="Arial"/>
            </a:endParaRPr>
          </a:p>
          <a:p>
            <a:pPr indent="-298450" lvl="0" marL="457200" rtl="0" algn="l">
              <a:lnSpc>
                <a:spcPct val="100000"/>
              </a:lnSpc>
              <a:spcBef>
                <a:spcPts val="100"/>
              </a:spcBef>
              <a:spcAft>
                <a:spcPts val="0"/>
              </a:spcAft>
              <a:buClr>
                <a:srgbClr val="000000"/>
              </a:buClr>
              <a:buSzPts val="1100"/>
              <a:buChar char="●"/>
            </a:pPr>
            <a:r>
              <a:rPr lang="en-US" sz="1100">
                <a:solidFill>
                  <a:srgbClr val="000000"/>
                </a:solidFill>
                <a:latin typeface="Arial"/>
                <a:ea typeface="Arial"/>
                <a:cs typeface="Arial"/>
                <a:sym typeface="Arial"/>
              </a:rPr>
              <a:t>Berlijn</a:t>
            </a:r>
            <a:endParaRPr sz="1100">
              <a:solidFill>
                <a:srgbClr val="000000"/>
              </a:solidFill>
              <a:latin typeface="Arial"/>
              <a:ea typeface="Arial"/>
              <a:cs typeface="Arial"/>
              <a:sym typeface="Arial"/>
            </a:endParaRPr>
          </a:p>
          <a:p>
            <a:pPr indent="-298450" lvl="0" marL="457200" rtl="0" algn="l">
              <a:lnSpc>
                <a:spcPct val="100000"/>
              </a:lnSpc>
              <a:spcBef>
                <a:spcPts val="100"/>
              </a:spcBef>
              <a:spcAft>
                <a:spcPts val="0"/>
              </a:spcAft>
              <a:buClr>
                <a:srgbClr val="000000"/>
              </a:buClr>
              <a:buSzPts val="1100"/>
              <a:buChar char="●"/>
            </a:pPr>
            <a:r>
              <a:rPr lang="en-US" sz="1100">
                <a:solidFill>
                  <a:srgbClr val="000000"/>
                </a:solidFill>
                <a:latin typeface="Arial"/>
                <a:ea typeface="Arial"/>
                <a:cs typeface="Arial"/>
                <a:sym typeface="Arial"/>
              </a:rPr>
              <a:t>Madrid</a:t>
            </a:r>
            <a:endParaRPr sz="1100">
              <a:solidFill>
                <a:srgbClr val="000000"/>
              </a:solidFill>
              <a:latin typeface="Arial"/>
              <a:ea typeface="Arial"/>
              <a:cs typeface="Arial"/>
              <a:sym typeface="Arial"/>
            </a:endParaRPr>
          </a:p>
          <a:p>
            <a:pPr indent="-298450" lvl="0" marL="457200" rtl="0" algn="l">
              <a:lnSpc>
                <a:spcPct val="100000"/>
              </a:lnSpc>
              <a:spcBef>
                <a:spcPts val="100"/>
              </a:spcBef>
              <a:spcAft>
                <a:spcPts val="0"/>
              </a:spcAft>
              <a:buClr>
                <a:srgbClr val="000000"/>
              </a:buClr>
              <a:buSzPts val="1100"/>
              <a:buChar char="●"/>
            </a:pPr>
            <a:r>
              <a:rPr lang="en-US" sz="1100">
                <a:solidFill>
                  <a:srgbClr val="000000"/>
                </a:solidFill>
                <a:latin typeface="Arial"/>
                <a:ea typeface="Arial"/>
                <a:cs typeface="Arial"/>
                <a:sym typeface="Arial"/>
              </a:rPr>
              <a:t>[Parijs</a:t>
            </a:r>
            <a:endParaRPr sz="1100">
              <a:solidFill>
                <a:srgbClr val="000000"/>
              </a:solidFill>
              <a:latin typeface="Arial"/>
              <a:ea typeface="Arial"/>
              <a:cs typeface="Arial"/>
              <a:sym typeface="Arial"/>
            </a:endParaRPr>
          </a:p>
          <a:p>
            <a:pPr indent="-298450" lvl="0" marL="457200" rtl="0" algn="l">
              <a:lnSpc>
                <a:spcPct val="100000"/>
              </a:lnSpc>
              <a:spcBef>
                <a:spcPts val="100"/>
              </a:spcBef>
              <a:spcAft>
                <a:spcPts val="0"/>
              </a:spcAft>
              <a:buClr>
                <a:srgbClr val="000000"/>
              </a:buClr>
              <a:buSzPts val="1100"/>
              <a:buChar char="●"/>
            </a:pPr>
            <a:r>
              <a:rPr lang="en-US" sz="1100">
                <a:solidFill>
                  <a:srgbClr val="000000"/>
                </a:solidFill>
                <a:latin typeface="Arial"/>
                <a:ea typeface="Arial"/>
                <a:cs typeface="Arial"/>
                <a:sym typeface="Arial"/>
              </a:rPr>
              <a:t>Rome</a:t>
            </a:r>
            <a:endParaRPr sz="1100">
              <a:solidFill>
                <a:srgbClr val="000000"/>
              </a:solidFill>
              <a:latin typeface="Arial"/>
              <a:ea typeface="Arial"/>
              <a:cs typeface="Arial"/>
              <a:sym typeface="Arial"/>
            </a:endParaRPr>
          </a:p>
          <a:p>
            <a:pPr indent="0" lvl="0" marL="457200" rtl="0" algn="l">
              <a:lnSpc>
                <a:spcPct val="100000"/>
              </a:lnSpc>
              <a:spcBef>
                <a:spcPts val="100"/>
              </a:spcBef>
              <a:spcAft>
                <a:spcPts val="0"/>
              </a:spcAft>
              <a:buSzPts val="2200"/>
              <a:buNone/>
            </a:pPr>
            <a:r>
              <a:t/>
            </a:r>
            <a:endParaRPr sz="1100">
              <a:solidFill>
                <a:srgbClr val="000000"/>
              </a:solidFill>
              <a:latin typeface="Arial"/>
              <a:ea typeface="Arial"/>
              <a:cs typeface="Arial"/>
              <a:sym typeface="Arial"/>
            </a:endParaRPr>
          </a:p>
          <a:p>
            <a:pPr indent="0" lvl="0" marL="0" rtl="0" algn="l">
              <a:lnSpc>
                <a:spcPct val="100000"/>
              </a:lnSpc>
              <a:spcBef>
                <a:spcPts val="100"/>
              </a:spcBef>
              <a:spcAft>
                <a:spcPts val="0"/>
              </a:spcAft>
              <a:buSzPts val="2200"/>
              <a:buNone/>
            </a:pPr>
            <a:r>
              <a:rPr b="1" lang="en-US" sz="1000">
                <a:solidFill>
                  <a:srgbClr val="000000"/>
                </a:solidFill>
                <a:latin typeface="Arial"/>
                <a:ea typeface="Arial"/>
                <a:cs typeface="Arial"/>
                <a:sym typeface="Arial"/>
              </a:rPr>
              <a:t>Waar/Onwaar vragen</a:t>
            </a:r>
            <a:endParaRPr b="1" sz="1000">
              <a:solidFill>
                <a:srgbClr val="000000"/>
              </a:solidFill>
              <a:latin typeface="Arial"/>
              <a:ea typeface="Arial"/>
              <a:cs typeface="Arial"/>
              <a:sym typeface="Arial"/>
            </a:endParaRPr>
          </a:p>
          <a:p>
            <a:pPr indent="0" lvl="0" marL="0" rtl="0" algn="l">
              <a:lnSpc>
                <a:spcPct val="100000"/>
              </a:lnSpc>
              <a:spcBef>
                <a:spcPts val="100"/>
              </a:spcBef>
              <a:spcAft>
                <a:spcPts val="0"/>
              </a:spcAft>
              <a:buSzPts val="2200"/>
              <a:buNone/>
            </a:pPr>
            <a:r>
              <a:rPr lang="en-US" sz="1100">
                <a:solidFill>
                  <a:srgbClr val="000000"/>
                </a:solidFill>
                <a:latin typeface="Arial"/>
                <a:ea typeface="Arial"/>
                <a:cs typeface="Arial"/>
                <a:sym typeface="Arial"/>
              </a:rPr>
              <a:t>✔ Houd uitspraken </a:t>
            </a:r>
            <a:r>
              <a:rPr b="1" lang="en-US" sz="1100">
                <a:solidFill>
                  <a:srgbClr val="000000"/>
                </a:solidFill>
                <a:latin typeface="Arial"/>
                <a:ea typeface="Arial"/>
                <a:cs typeface="Arial"/>
                <a:sym typeface="Arial"/>
              </a:rPr>
              <a:t>feitelijk en ondubbelzinnig</a:t>
            </a:r>
            <a:r>
              <a:rPr lang="en-US" sz="1100">
                <a:solidFill>
                  <a:srgbClr val="000000"/>
                </a:solidFill>
                <a:latin typeface="Arial"/>
                <a:ea typeface="Arial"/>
                <a:cs typeface="Arial"/>
                <a:sym typeface="Arial"/>
              </a:rPr>
              <a:t>.</a:t>
            </a:r>
            <a:br>
              <a:rPr lang="en-US" sz="1100">
                <a:solidFill>
                  <a:srgbClr val="000000"/>
                </a:solidFill>
                <a:latin typeface="Arial"/>
                <a:ea typeface="Arial"/>
                <a:cs typeface="Arial"/>
                <a:sym typeface="Arial"/>
              </a:rPr>
            </a:br>
            <a:r>
              <a:rPr lang="en-US" sz="1100">
                <a:solidFill>
                  <a:srgbClr val="000000"/>
                </a:solidFill>
                <a:latin typeface="Arial"/>
                <a:ea typeface="Arial"/>
                <a:cs typeface="Arial"/>
                <a:sym typeface="Arial"/>
              </a:rPr>
              <a:t> ✔ Vermijd lastige absoluutheden zoals </a:t>
            </a:r>
            <a:r>
              <a:rPr b="1" lang="en-US" sz="1100">
                <a:solidFill>
                  <a:srgbClr val="000000"/>
                </a:solidFill>
                <a:latin typeface="Arial"/>
                <a:ea typeface="Arial"/>
                <a:cs typeface="Arial"/>
                <a:sym typeface="Arial"/>
              </a:rPr>
              <a:t>"altijd" en "nooit"</a:t>
            </a:r>
            <a:r>
              <a:rPr lang="en-US" sz="1100">
                <a:solidFill>
                  <a:srgbClr val="000000"/>
                </a:solidFill>
                <a:latin typeface="Arial"/>
                <a:ea typeface="Arial"/>
                <a:cs typeface="Arial"/>
                <a:sym typeface="Arial"/>
              </a:rPr>
              <a:t>.</a:t>
            </a:r>
            <a:endParaRPr sz="1100">
              <a:solidFill>
                <a:srgbClr val="000000"/>
              </a:solidFill>
              <a:latin typeface="Arial"/>
              <a:ea typeface="Arial"/>
              <a:cs typeface="Arial"/>
              <a:sym typeface="Arial"/>
            </a:endParaRPr>
          </a:p>
          <a:p>
            <a:pPr indent="0" lvl="0" marL="0" rtl="0" algn="l">
              <a:lnSpc>
                <a:spcPct val="100000"/>
              </a:lnSpc>
              <a:spcBef>
                <a:spcPts val="100"/>
              </a:spcBef>
              <a:spcAft>
                <a:spcPts val="0"/>
              </a:spcAft>
              <a:buSzPts val="2200"/>
              <a:buNone/>
            </a:pPr>
            <a:r>
              <a:t/>
            </a:r>
            <a:endParaRPr sz="1100">
              <a:solidFill>
                <a:srgbClr val="000000"/>
              </a:solidFill>
              <a:latin typeface="Arial"/>
              <a:ea typeface="Arial"/>
              <a:cs typeface="Arial"/>
              <a:sym typeface="Arial"/>
            </a:endParaRPr>
          </a:p>
          <a:p>
            <a:pPr indent="0" lvl="0" marL="0" rtl="0" algn="l">
              <a:lnSpc>
                <a:spcPct val="100000"/>
              </a:lnSpc>
              <a:spcBef>
                <a:spcPts val="100"/>
              </a:spcBef>
              <a:spcAft>
                <a:spcPts val="0"/>
              </a:spcAft>
              <a:buSzPts val="2200"/>
              <a:buNone/>
            </a:pPr>
            <a:r>
              <a:rPr b="1" lang="en-US" sz="1100">
                <a:solidFill>
                  <a:srgbClr val="000000"/>
                </a:solidFill>
                <a:latin typeface="Arial"/>
                <a:ea typeface="Arial"/>
                <a:cs typeface="Arial"/>
                <a:sym typeface="Arial"/>
              </a:rPr>
              <a:t>Voorbeeld:</a:t>
            </a:r>
            <a:br>
              <a:rPr b="1" lang="en-US" sz="1100">
                <a:solidFill>
                  <a:srgbClr val="000000"/>
                </a:solidFill>
                <a:latin typeface="Arial"/>
                <a:ea typeface="Arial"/>
                <a:cs typeface="Arial"/>
                <a:sym typeface="Arial"/>
              </a:rPr>
            </a:br>
            <a:r>
              <a:rPr i="1" lang="en-US" sz="1100">
                <a:solidFill>
                  <a:srgbClr val="000000"/>
                </a:solidFill>
                <a:latin typeface="Arial"/>
                <a:ea typeface="Arial"/>
                <a:cs typeface="Arial"/>
                <a:sym typeface="Arial"/>
              </a:rPr>
              <a:t> "Water kookt bij 100°C op zeeniveau."</a:t>
            </a:r>
            <a:endParaRPr i="1" sz="1100">
              <a:solidFill>
                <a:srgbClr val="000000"/>
              </a:solidFill>
              <a:latin typeface="Arial"/>
              <a:ea typeface="Arial"/>
              <a:cs typeface="Arial"/>
              <a:sym typeface="Arial"/>
            </a:endParaRPr>
          </a:p>
          <a:p>
            <a:pPr indent="-298450" lvl="0" marL="457200" rtl="0" algn="l">
              <a:lnSpc>
                <a:spcPct val="100000"/>
              </a:lnSpc>
              <a:spcBef>
                <a:spcPts val="100"/>
              </a:spcBef>
              <a:spcAft>
                <a:spcPts val="0"/>
              </a:spcAft>
              <a:buClr>
                <a:srgbClr val="000000"/>
              </a:buClr>
              <a:buSzPts val="1100"/>
              <a:buChar char="●"/>
            </a:pPr>
            <a:r>
              <a:rPr lang="en-US" sz="1100">
                <a:solidFill>
                  <a:srgbClr val="000000"/>
                </a:solidFill>
                <a:latin typeface="Arial"/>
                <a:ea typeface="Arial"/>
                <a:cs typeface="Arial"/>
                <a:sym typeface="Arial"/>
              </a:rPr>
              <a:t>[Waar</a:t>
            </a:r>
            <a:endParaRPr sz="1100">
              <a:solidFill>
                <a:srgbClr val="000000"/>
              </a:solidFill>
              <a:latin typeface="Arial"/>
              <a:ea typeface="Arial"/>
              <a:cs typeface="Arial"/>
              <a:sym typeface="Arial"/>
            </a:endParaRPr>
          </a:p>
          <a:p>
            <a:pPr indent="0" lvl="0" marL="457200" rtl="0" algn="l">
              <a:lnSpc>
                <a:spcPct val="100000"/>
              </a:lnSpc>
              <a:spcBef>
                <a:spcPts val="100"/>
              </a:spcBef>
              <a:spcAft>
                <a:spcPts val="0"/>
              </a:spcAft>
              <a:buSzPts val="2200"/>
              <a:buNone/>
            </a:pPr>
            <a:r>
              <a:t/>
            </a:r>
            <a:endParaRPr sz="1100">
              <a:solidFill>
                <a:srgbClr val="000000"/>
              </a:solidFill>
              <a:latin typeface="Arial"/>
              <a:ea typeface="Arial"/>
              <a:cs typeface="Arial"/>
              <a:sym typeface="Arial"/>
            </a:endParaRPr>
          </a:p>
          <a:p>
            <a:pPr indent="0" lvl="0" marL="0" rtl="0" algn="l">
              <a:lnSpc>
                <a:spcPct val="100000"/>
              </a:lnSpc>
              <a:spcBef>
                <a:spcPts val="100"/>
              </a:spcBef>
              <a:spcAft>
                <a:spcPts val="0"/>
              </a:spcAft>
              <a:buSzPts val="2200"/>
              <a:buNone/>
            </a:pPr>
            <a:r>
              <a:rPr b="1" lang="en-US" sz="1000">
                <a:solidFill>
                  <a:srgbClr val="000000"/>
                </a:solidFill>
                <a:latin typeface="Arial"/>
                <a:ea typeface="Arial"/>
                <a:cs typeface="Arial"/>
                <a:sym typeface="Arial"/>
              </a:rPr>
              <a:t>Kort antwoord vragen</a:t>
            </a:r>
            <a:endParaRPr b="1" sz="1000">
              <a:solidFill>
                <a:srgbClr val="000000"/>
              </a:solidFill>
              <a:latin typeface="Arial"/>
              <a:ea typeface="Arial"/>
              <a:cs typeface="Arial"/>
              <a:sym typeface="Arial"/>
            </a:endParaRPr>
          </a:p>
          <a:p>
            <a:pPr indent="0" lvl="0" marL="0" rtl="0" algn="l">
              <a:lnSpc>
                <a:spcPct val="100000"/>
              </a:lnSpc>
              <a:spcBef>
                <a:spcPts val="100"/>
              </a:spcBef>
              <a:spcAft>
                <a:spcPts val="0"/>
              </a:spcAft>
              <a:buSzPts val="2200"/>
              <a:buNone/>
            </a:pPr>
            <a:r>
              <a:rPr lang="en-US" sz="1100">
                <a:solidFill>
                  <a:srgbClr val="000000"/>
                </a:solidFill>
                <a:latin typeface="Arial"/>
                <a:ea typeface="Arial"/>
                <a:cs typeface="Arial"/>
                <a:sym typeface="Arial"/>
              </a:rPr>
              <a:t>✔ Laat </a:t>
            </a:r>
            <a:r>
              <a:rPr b="1" lang="en-US" sz="1100">
                <a:solidFill>
                  <a:srgbClr val="000000"/>
                </a:solidFill>
                <a:latin typeface="Arial"/>
                <a:ea typeface="Arial"/>
                <a:cs typeface="Arial"/>
                <a:sym typeface="Arial"/>
              </a:rPr>
              <a:t>meerdere juiste variaties </a:t>
            </a:r>
            <a:r>
              <a:rPr lang="en-US" sz="1100">
                <a:solidFill>
                  <a:srgbClr val="000000"/>
                </a:solidFill>
                <a:latin typeface="Arial"/>
                <a:ea typeface="Arial"/>
                <a:cs typeface="Arial"/>
                <a:sym typeface="Arial"/>
              </a:rPr>
              <a:t>toe (bijv. "kleur" en "kleur").</a:t>
            </a:r>
            <a:br>
              <a:rPr lang="en-US" sz="1100">
                <a:solidFill>
                  <a:srgbClr val="000000"/>
                </a:solidFill>
                <a:latin typeface="Arial"/>
                <a:ea typeface="Arial"/>
                <a:cs typeface="Arial"/>
                <a:sym typeface="Arial"/>
              </a:rPr>
            </a:br>
            <a:r>
              <a:rPr lang="en-US" sz="1100">
                <a:solidFill>
                  <a:srgbClr val="000000"/>
                </a:solidFill>
                <a:latin typeface="Arial"/>
                <a:ea typeface="Arial"/>
                <a:cs typeface="Arial"/>
                <a:sym typeface="Arial"/>
              </a:rPr>
              <a:t> ✔ Wees hoofdlettergevoelig </a:t>
            </a:r>
            <a:r>
              <a:rPr b="1" lang="en-US" sz="1100">
                <a:solidFill>
                  <a:srgbClr val="000000"/>
                </a:solidFill>
                <a:latin typeface="Arial"/>
                <a:ea typeface="Arial"/>
                <a:cs typeface="Arial"/>
                <a:sym typeface="Arial"/>
              </a:rPr>
              <a:t>als dat nodig is</a:t>
            </a:r>
            <a:r>
              <a:rPr lang="en-US" sz="1100">
                <a:solidFill>
                  <a:srgbClr val="000000"/>
                </a:solidFill>
                <a:latin typeface="Arial"/>
                <a:ea typeface="Arial"/>
                <a:cs typeface="Arial"/>
                <a:sym typeface="Arial"/>
              </a:rPr>
              <a:t>.</a:t>
            </a:r>
            <a:endParaRPr sz="1100">
              <a:solidFill>
                <a:srgbClr val="000000"/>
              </a:solidFill>
              <a:latin typeface="Arial"/>
              <a:ea typeface="Arial"/>
              <a:cs typeface="Arial"/>
              <a:sym typeface="Arial"/>
            </a:endParaRPr>
          </a:p>
          <a:p>
            <a:pPr indent="0" lvl="0" marL="0" rtl="0" algn="l">
              <a:lnSpc>
                <a:spcPct val="100000"/>
              </a:lnSpc>
              <a:spcBef>
                <a:spcPts val="100"/>
              </a:spcBef>
              <a:spcAft>
                <a:spcPts val="0"/>
              </a:spcAft>
              <a:buSzPts val="2200"/>
              <a:buNone/>
            </a:pPr>
            <a:r>
              <a:t/>
            </a:r>
            <a:endParaRPr sz="1100">
              <a:solidFill>
                <a:srgbClr val="000000"/>
              </a:solidFill>
              <a:latin typeface="Arial"/>
              <a:ea typeface="Arial"/>
              <a:cs typeface="Arial"/>
              <a:sym typeface="Arial"/>
            </a:endParaRPr>
          </a:p>
          <a:p>
            <a:pPr indent="0" lvl="0" marL="0" rtl="0" algn="l">
              <a:lnSpc>
                <a:spcPct val="100000"/>
              </a:lnSpc>
              <a:spcBef>
                <a:spcPts val="100"/>
              </a:spcBef>
              <a:spcAft>
                <a:spcPts val="0"/>
              </a:spcAft>
              <a:buSzPts val="2200"/>
              <a:buNone/>
            </a:pPr>
            <a:r>
              <a:rPr b="1" lang="en-US" sz="1100">
                <a:solidFill>
                  <a:srgbClr val="000000"/>
                </a:solidFill>
                <a:latin typeface="Arial"/>
                <a:ea typeface="Arial"/>
                <a:cs typeface="Arial"/>
                <a:sym typeface="Arial"/>
              </a:rPr>
              <a:t>Voorbeeld:</a:t>
            </a:r>
            <a:br>
              <a:rPr b="1" lang="en-US" sz="1100">
                <a:solidFill>
                  <a:srgbClr val="000000"/>
                </a:solidFill>
                <a:latin typeface="Arial"/>
                <a:ea typeface="Arial"/>
                <a:cs typeface="Arial"/>
                <a:sym typeface="Arial"/>
              </a:rPr>
            </a:br>
            <a:r>
              <a:rPr i="1" lang="en-US" sz="1100">
                <a:solidFill>
                  <a:srgbClr val="000000"/>
                </a:solidFill>
                <a:latin typeface="Arial"/>
                <a:ea typeface="Arial"/>
                <a:cs typeface="Arial"/>
                <a:sym typeface="Arial"/>
              </a:rPr>
              <a:t> "Wat is het chemische symbool voor goud?"</a:t>
            </a:r>
            <a:br>
              <a:rPr i="1" lang="en-US" sz="1100">
                <a:solidFill>
                  <a:srgbClr val="000000"/>
                </a:solidFill>
                <a:latin typeface="Arial"/>
                <a:ea typeface="Arial"/>
                <a:cs typeface="Arial"/>
                <a:sym typeface="Arial"/>
              </a:rPr>
            </a:br>
            <a:r>
              <a:rPr lang="en-US" sz="1100">
                <a:solidFill>
                  <a:srgbClr val="000000"/>
                </a:solidFill>
                <a:latin typeface="Arial"/>
                <a:ea typeface="Arial"/>
                <a:cs typeface="Arial"/>
                <a:sym typeface="Arial"/>
              </a:rPr>
              <a:t> (✅ Juist antwoord: </a:t>
            </a:r>
            <a:r>
              <a:rPr b="1" lang="en-US" sz="1100">
                <a:solidFill>
                  <a:srgbClr val="000000"/>
                </a:solidFill>
                <a:latin typeface="Arial"/>
                <a:ea typeface="Arial"/>
                <a:cs typeface="Arial"/>
                <a:sym typeface="Arial"/>
              </a:rPr>
              <a:t>Au</a:t>
            </a:r>
            <a:r>
              <a:rPr lang="en-US" sz="1100">
                <a:solidFill>
                  <a:srgbClr val="000000"/>
                </a:solidFill>
                <a:latin typeface="Arial"/>
                <a:ea typeface="Arial"/>
                <a:cs typeface="Arial"/>
                <a:sym typeface="Arial"/>
              </a:rPr>
              <a:t>)</a:t>
            </a:r>
            <a:endParaRPr sz="1100">
              <a:solidFill>
                <a:srgbClr val="000000"/>
              </a:solidFill>
              <a:latin typeface="Arial"/>
              <a:ea typeface="Arial"/>
              <a:cs typeface="Arial"/>
              <a:sym typeface="Arial"/>
            </a:endParaRPr>
          </a:p>
          <a:p>
            <a:pPr indent="0" lvl="0" marL="0" rtl="0" algn="l">
              <a:lnSpc>
                <a:spcPct val="100000"/>
              </a:lnSpc>
              <a:spcBef>
                <a:spcPts val="100"/>
              </a:spcBef>
              <a:spcAft>
                <a:spcPts val="0"/>
              </a:spcAft>
              <a:buSzPts val="2200"/>
              <a:buNone/>
            </a:pPr>
            <a:r>
              <a:t/>
            </a:r>
            <a:endParaRPr sz="1100">
              <a:solidFill>
                <a:srgbClr val="000000"/>
              </a:solidFill>
              <a:latin typeface="Arial"/>
              <a:ea typeface="Arial"/>
              <a:cs typeface="Arial"/>
              <a:sym typeface="Arial"/>
            </a:endParaRPr>
          </a:p>
          <a:p>
            <a:pPr indent="0" lvl="0" marL="0" rtl="0" algn="l">
              <a:lnSpc>
                <a:spcPct val="100000"/>
              </a:lnSpc>
              <a:spcBef>
                <a:spcPts val="100"/>
              </a:spcBef>
              <a:spcAft>
                <a:spcPts val="0"/>
              </a:spcAft>
              <a:buSzPts val="2200"/>
              <a:buNone/>
            </a:pPr>
            <a:r>
              <a:rPr b="1" lang="en-US" sz="1000">
                <a:solidFill>
                  <a:srgbClr val="000000"/>
                </a:solidFill>
                <a:latin typeface="Arial"/>
                <a:ea typeface="Arial"/>
                <a:cs typeface="Arial"/>
                <a:sym typeface="Arial"/>
              </a:rPr>
              <a:t>Slepen en neerzetten van vragen</a:t>
            </a:r>
            <a:endParaRPr b="1" sz="1000">
              <a:solidFill>
                <a:srgbClr val="000000"/>
              </a:solidFill>
              <a:latin typeface="Arial"/>
              <a:ea typeface="Arial"/>
              <a:cs typeface="Arial"/>
              <a:sym typeface="Arial"/>
            </a:endParaRPr>
          </a:p>
          <a:p>
            <a:pPr indent="0" lvl="0" marL="0" rtl="0" algn="l">
              <a:lnSpc>
                <a:spcPct val="100000"/>
              </a:lnSpc>
              <a:spcBef>
                <a:spcPts val="100"/>
              </a:spcBef>
              <a:spcAft>
                <a:spcPts val="0"/>
              </a:spcAft>
              <a:buSzPts val="2200"/>
              <a:buNone/>
            </a:pPr>
            <a:r>
              <a:rPr lang="en-US" sz="1100">
                <a:solidFill>
                  <a:srgbClr val="000000"/>
                </a:solidFill>
                <a:latin typeface="Arial"/>
                <a:ea typeface="Arial"/>
                <a:cs typeface="Arial"/>
                <a:sym typeface="Arial"/>
              </a:rPr>
              <a:t>✔ Gebruik </a:t>
            </a:r>
            <a:r>
              <a:rPr b="1" lang="en-US" sz="1100">
                <a:solidFill>
                  <a:srgbClr val="000000"/>
                </a:solidFill>
                <a:latin typeface="Arial"/>
                <a:ea typeface="Arial"/>
                <a:cs typeface="Arial"/>
                <a:sym typeface="Arial"/>
              </a:rPr>
              <a:t>duidelijke categorieën </a:t>
            </a:r>
            <a:r>
              <a:rPr lang="en-US" sz="1100">
                <a:solidFill>
                  <a:srgbClr val="000000"/>
                </a:solidFill>
                <a:latin typeface="Arial"/>
                <a:ea typeface="Arial"/>
                <a:cs typeface="Arial"/>
                <a:sym typeface="Arial"/>
              </a:rPr>
              <a:t>om verwarring te voorkomen.</a:t>
            </a:r>
            <a:br>
              <a:rPr lang="en-US" sz="1100">
                <a:solidFill>
                  <a:srgbClr val="000000"/>
                </a:solidFill>
                <a:latin typeface="Arial"/>
                <a:ea typeface="Arial"/>
                <a:cs typeface="Arial"/>
                <a:sym typeface="Arial"/>
              </a:rPr>
            </a:br>
            <a:r>
              <a:rPr lang="en-US" sz="1100">
                <a:solidFill>
                  <a:srgbClr val="000000"/>
                </a:solidFill>
                <a:latin typeface="Arial"/>
                <a:ea typeface="Arial"/>
                <a:cs typeface="Arial"/>
                <a:sym typeface="Arial"/>
              </a:rPr>
              <a:t> ✔ Beperk elementen tot </a:t>
            </a:r>
            <a:r>
              <a:rPr b="1" lang="en-US" sz="1100">
                <a:solidFill>
                  <a:srgbClr val="000000"/>
                </a:solidFill>
                <a:latin typeface="Arial"/>
                <a:ea typeface="Arial"/>
                <a:cs typeface="Arial"/>
                <a:sym typeface="Arial"/>
              </a:rPr>
              <a:t>5-7 items </a:t>
            </a:r>
            <a:r>
              <a:rPr lang="en-US" sz="1100">
                <a:solidFill>
                  <a:srgbClr val="000000"/>
                </a:solidFill>
                <a:latin typeface="Arial"/>
                <a:ea typeface="Arial"/>
                <a:cs typeface="Arial"/>
                <a:sym typeface="Arial"/>
              </a:rPr>
              <a:t>voor de leesbaarheid.</a:t>
            </a:r>
            <a:endParaRPr sz="1100">
              <a:solidFill>
                <a:srgbClr val="000000"/>
              </a:solidFill>
              <a:latin typeface="Arial"/>
              <a:ea typeface="Arial"/>
              <a:cs typeface="Arial"/>
              <a:sym typeface="Arial"/>
            </a:endParaRPr>
          </a:p>
          <a:p>
            <a:pPr indent="0" lvl="0" marL="0" rtl="0" algn="l">
              <a:lnSpc>
                <a:spcPct val="100000"/>
              </a:lnSpc>
              <a:spcBef>
                <a:spcPts val="100"/>
              </a:spcBef>
              <a:spcAft>
                <a:spcPts val="0"/>
              </a:spcAft>
              <a:buSzPts val="2200"/>
              <a:buNone/>
            </a:pPr>
            <a:r>
              <a:rPr b="1" lang="en-US" sz="1100">
                <a:solidFill>
                  <a:srgbClr val="000000"/>
                </a:solidFill>
                <a:latin typeface="Arial"/>
                <a:ea typeface="Arial"/>
                <a:cs typeface="Arial"/>
                <a:sym typeface="Arial"/>
              </a:rPr>
              <a:t>Voorbeeld: </a:t>
            </a:r>
            <a:r>
              <a:rPr i="1" lang="en-US" sz="1100">
                <a:solidFill>
                  <a:srgbClr val="000000"/>
                </a:solidFill>
                <a:latin typeface="Arial"/>
                <a:ea typeface="Arial"/>
                <a:cs typeface="Arial"/>
                <a:sym typeface="Arial"/>
              </a:rPr>
              <a:t>Sorteer de volgende dieren in Zoogdieren en Vogels:</a:t>
            </a:r>
            <a:endParaRPr i="1" sz="1100">
              <a:solidFill>
                <a:srgbClr val="000000"/>
              </a:solidFill>
              <a:latin typeface="Arial"/>
              <a:ea typeface="Arial"/>
              <a:cs typeface="Arial"/>
              <a:sym typeface="Arial"/>
            </a:endParaRPr>
          </a:p>
          <a:p>
            <a:pPr indent="-298450" lvl="0" marL="457200" rtl="0" algn="l">
              <a:lnSpc>
                <a:spcPct val="100000"/>
              </a:lnSpc>
              <a:spcBef>
                <a:spcPts val="100"/>
              </a:spcBef>
              <a:spcAft>
                <a:spcPts val="0"/>
              </a:spcAft>
              <a:buClr>
                <a:srgbClr val="000000"/>
              </a:buClr>
              <a:buSzPts val="1100"/>
              <a:buChar char="●"/>
            </a:pPr>
            <a:r>
              <a:rPr b="1" lang="en-US" sz="1100">
                <a:solidFill>
                  <a:srgbClr val="000000"/>
                </a:solidFill>
                <a:latin typeface="Arial"/>
                <a:ea typeface="Arial"/>
                <a:cs typeface="Arial"/>
                <a:sym typeface="Arial"/>
              </a:rPr>
              <a:t>Zoogdieren:</a:t>
            </a:r>
            <a:r>
              <a:rPr lang="en-US" sz="1100">
                <a:solidFill>
                  <a:srgbClr val="000000"/>
                </a:solidFill>
                <a:latin typeface="Arial"/>
                <a:ea typeface="Arial"/>
                <a:cs typeface="Arial"/>
                <a:sym typeface="Arial"/>
              </a:rPr>
              <a:t> Leeuw, Dolfijn, Olifant</a:t>
            </a:r>
            <a:endParaRPr sz="1100">
              <a:solidFill>
                <a:srgbClr val="000000"/>
              </a:solidFill>
              <a:latin typeface="Arial"/>
              <a:ea typeface="Arial"/>
              <a:cs typeface="Arial"/>
              <a:sym typeface="Arial"/>
            </a:endParaRPr>
          </a:p>
          <a:p>
            <a:pPr indent="-298450" lvl="0" marL="457200" rtl="0" algn="l">
              <a:lnSpc>
                <a:spcPct val="100000"/>
              </a:lnSpc>
              <a:spcBef>
                <a:spcPts val="100"/>
              </a:spcBef>
              <a:spcAft>
                <a:spcPts val="0"/>
              </a:spcAft>
              <a:buClr>
                <a:srgbClr val="000000"/>
              </a:buClr>
              <a:buSzPts val="1100"/>
              <a:buChar char="●"/>
            </a:pPr>
            <a:r>
              <a:rPr b="1" lang="en-US" sz="1100">
                <a:solidFill>
                  <a:srgbClr val="000000"/>
                </a:solidFill>
                <a:latin typeface="Arial"/>
                <a:ea typeface="Arial"/>
                <a:cs typeface="Arial"/>
                <a:sym typeface="Arial"/>
              </a:rPr>
              <a:t>Vogels:</a:t>
            </a:r>
            <a:r>
              <a:rPr lang="en-US" sz="1100">
                <a:solidFill>
                  <a:srgbClr val="000000"/>
                </a:solidFill>
                <a:latin typeface="Arial"/>
                <a:ea typeface="Arial"/>
                <a:cs typeface="Arial"/>
                <a:sym typeface="Arial"/>
              </a:rPr>
              <a:t> Adelaar, Papegaai, Pinguïn</a:t>
            </a:r>
            <a:br>
              <a:rPr lang="en-US" sz="1100">
                <a:solidFill>
                  <a:srgbClr val="000000"/>
                </a:solidFill>
                <a:latin typeface="Arial"/>
                <a:ea typeface="Arial"/>
                <a:cs typeface="Arial"/>
                <a:sym typeface="Arial"/>
              </a:rPr>
            </a:br>
            <a:endParaRPr sz="1100">
              <a:solidFill>
                <a:srgbClr val="000000"/>
              </a:solidFill>
              <a:latin typeface="Arial"/>
              <a:ea typeface="Arial"/>
              <a:cs typeface="Arial"/>
              <a:sym typeface="Arial"/>
            </a:endParaRPr>
          </a:p>
          <a:p>
            <a:pPr indent="0" lvl="0" marL="0" rtl="0" algn="l">
              <a:lnSpc>
                <a:spcPct val="100000"/>
              </a:lnSpc>
              <a:spcBef>
                <a:spcPts val="100"/>
              </a:spcBef>
              <a:spcAft>
                <a:spcPts val="0"/>
              </a:spcAft>
              <a:buSzPts val="2200"/>
              <a:buNone/>
            </a:pPr>
            <a:r>
              <a:t/>
            </a:r>
            <a:endParaRPr sz="1100">
              <a:solidFill>
                <a:srgbClr val="000000"/>
              </a:solidFill>
              <a:latin typeface="Arial"/>
              <a:ea typeface="Arial"/>
              <a:cs typeface="Arial"/>
              <a:sym typeface="Arial"/>
            </a:endParaRPr>
          </a:p>
          <a:p>
            <a:pPr indent="0" lvl="0" marL="0" marR="0" rtl="0" algn="ctr">
              <a:lnSpc>
                <a:spcPct val="100000"/>
              </a:lnSpc>
              <a:spcBef>
                <a:spcPts val="100"/>
              </a:spcBef>
              <a:spcAft>
                <a:spcPts val="100"/>
              </a:spcAft>
              <a:buSzPts val="2200"/>
              <a:buNone/>
            </a:pPr>
            <a:r>
              <a:t/>
            </a:r>
            <a:endParaRPr b="1" sz="3100"/>
          </a:p>
        </p:txBody>
      </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7" name="Shape 247"/>
        <p:cNvGrpSpPr/>
        <p:nvPr/>
      </p:nvGrpSpPr>
      <p:grpSpPr>
        <a:xfrm>
          <a:off x="0" y="0"/>
          <a:ext cx="0" cy="0"/>
          <a:chOff x="0" y="0"/>
          <a:chExt cx="0" cy="0"/>
        </a:xfrm>
      </p:grpSpPr>
      <p:sp>
        <p:nvSpPr>
          <p:cNvPr id="248" name="Google Shape;248;g3408979d82a_0_50"/>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lang="en-US"/>
              <a:t>Een quiz ontwerpen met een online tool</a:t>
            </a:r>
            <a:endParaRPr/>
          </a:p>
        </p:txBody>
      </p:sp>
      <p:sp>
        <p:nvSpPr>
          <p:cNvPr id="249" name="Google Shape;249;g3408979d82a_0_50"/>
          <p:cNvSpPr txBox="1"/>
          <p:nvPr>
            <p:ph idx="1" type="body"/>
          </p:nvPr>
        </p:nvSpPr>
        <p:spPr>
          <a:xfrm>
            <a:off x="97971" y="881743"/>
            <a:ext cx="11944500" cy="5870100"/>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1000"/>
              </a:spcBef>
              <a:spcAft>
                <a:spcPts val="0"/>
              </a:spcAft>
              <a:buClr>
                <a:schemeClr val="accent4"/>
              </a:buClr>
              <a:buSzPts val="2200"/>
              <a:buFont typeface="Arial"/>
              <a:buNone/>
            </a:pPr>
            <a:r>
              <a:rPr b="1" lang="en-US" sz="3100"/>
              <a:t>Moodle quizhulpmiddel</a:t>
            </a:r>
            <a:endParaRPr b="1" sz="3100"/>
          </a:p>
          <a:p>
            <a:pPr indent="0" lvl="0" marL="0" rtl="0" algn="l">
              <a:lnSpc>
                <a:spcPct val="115000"/>
              </a:lnSpc>
              <a:spcBef>
                <a:spcPts val="1400"/>
              </a:spcBef>
              <a:spcAft>
                <a:spcPts val="0"/>
              </a:spcAft>
              <a:buSzPts val="2200"/>
              <a:buNone/>
            </a:pPr>
            <a:r>
              <a:rPr b="1" lang="en-US" sz="1300">
                <a:solidFill>
                  <a:srgbClr val="000000"/>
                </a:solidFill>
                <a:latin typeface="Arial"/>
                <a:ea typeface="Arial"/>
                <a:cs typeface="Arial"/>
                <a:sym typeface="Arial"/>
              </a:rPr>
              <a:t>4. Betrokkenheid bij de test verbeteren</a:t>
            </a:r>
            <a:endParaRPr b="1" sz="1300">
              <a:solidFill>
                <a:srgbClr val="000000"/>
              </a:solidFill>
              <a:latin typeface="Arial"/>
              <a:ea typeface="Arial"/>
              <a:cs typeface="Arial"/>
              <a:sym typeface="Arial"/>
            </a:endParaRPr>
          </a:p>
          <a:p>
            <a:pPr indent="0" lvl="0" marL="0" rtl="0" algn="l">
              <a:lnSpc>
                <a:spcPct val="115000"/>
              </a:lnSpc>
              <a:spcBef>
                <a:spcPts val="1200"/>
              </a:spcBef>
              <a:spcAft>
                <a:spcPts val="0"/>
              </a:spcAft>
              <a:buSzPts val="2200"/>
              <a:buNone/>
            </a:pPr>
            <a:r>
              <a:rPr lang="en-US" sz="1100">
                <a:solidFill>
                  <a:srgbClr val="000000"/>
                </a:solidFill>
                <a:latin typeface="Arial"/>
                <a:ea typeface="Arial"/>
                <a:cs typeface="Arial"/>
                <a:sym typeface="Arial"/>
              </a:rPr>
              <a:t>✔ </a:t>
            </a:r>
            <a:r>
              <a:rPr b="1" lang="en-US" sz="1100">
                <a:solidFill>
                  <a:srgbClr val="000000"/>
                </a:solidFill>
                <a:latin typeface="Arial"/>
                <a:ea typeface="Arial"/>
                <a:cs typeface="Arial"/>
                <a:sym typeface="Arial"/>
              </a:rPr>
              <a:t>Gebruik afbeeldingen, video's en audio </a:t>
            </a:r>
            <a:r>
              <a:rPr lang="en-US" sz="1100">
                <a:solidFill>
                  <a:srgbClr val="000000"/>
                </a:solidFill>
                <a:latin typeface="Arial"/>
                <a:ea typeface="Arial"/>
                <a:cs typeface="Arial"/>
                <a:sym typeface="Arial"/>
              </a:rPr>
              <a:t>voor interactieve vragen.</a:t>
            </a:r>
            <a:br>
              <a:rPr lang="en-US" sz="1100">
                <a:solidFill>
                  <a:srgbClr val="000000"/>
                </a:solidFill>
                <a:latin typeface="Arial"/>
                <a:ea typeface="Arial"/>
                <a:cs typeface="Arial"/>
                <a:sym typeface="Arial"/>
              </a:rPr>
            </a:br>
            <a:r>
              <a:rPr lang="en-US" sz="1100">
                <a:solidFill>
                  <a:srgbClr val="000000"/>
                </a:solidFill>
                <a:latin typeface="Arial"/>
                <a:ea typeface="Arial"/>
                <a:cs typeface="Arial"/>
                <a:sym typeface="Arial"/>
              </a:rPr>
              <a:t> ✔ </a:t>
            </a:r>
            <a:r>
              <a:rPr b="1" lang="en-US" sz="1100">
                <a:solidFill>
                  <a:srgbClr val="000000"/>
                </a:solidFill>
                <a:latin typeface="Arial"/>
                <a:ea typeface="Arial"/>
                <a:cs typeface="Arial"/>
                <a:sym typeface="Arial"/>
              </a:rPr>
              <a:t>Geef onmiddellijk feedback </a:t>
            </a:r>
            <a:r>
              <a:rPr lang="en-US" sz="1100">
                <a:solidFill>
                  <a:srgbClr val="000000"/>
                </a:solidFill>
                <a:latin typeface="Arial"/>
                <a:ea typeface="Arial"/>
                <a:cs typeface="Arial"/>
                <a:sym typeface="Arial"/>
              </a:rPr>
              <a:t>voor formatieve evaluatie.</a:t>
            </a:r>
            <a:br>
              <a:rPr lang="en-US" sz="1100">
                <a:solidFill>
                  <a:srgbClr val="000000"/>
                </a:solidFill>
                <a:latin typeface="Arial"/>
                <a:ea typeface="Arial"/>
                <a:cs typeface="Arial"/>
                <a:sym typeface="Arial"/>
              </a:rPr>
            </a:br>
            <a:r>
              <a:rPr b="1" lang="en-US" sz="1100">
                <a:solidFill>
                  <a:srgbClr val="000000"/>
                </a:solidFill>
                <a:latin typeface="Arial"/>
                <a:ea typeface="Arial"/>
                <a:cs typeface="Arial"/>
                <a:sym typeface="Arial"/>
              </a:rPr>
              <a:t> ✔ Schuif de volgorde van vragen </a:t>
            </a:r>
            <a:r>
              <a:rPr lang="en-US" sz="1100">
                <a:solidFill>
                  <a:srgbClr val="000000"/>
                </a:solidFill>
                <a:latin typeface="Arial"/>
                <a:ea typeface="Arial"/>
                <a:cs typeface="Arial"/>
                <a:sym typeface="Arial"/>
              </a:rPr>
              <a:t>om de integriteit van de test te waarborgen.</a:t>
            </a:r>
            <a:br>
              <a:rPr lang="en-US" sz="1100">
                <a:solidFill>
                  <a:srgbClr val="000000"/>
                </a:solidFill>
                <a:latin typeface="Arial"/>
                <a:ea typeface="Arial"/>
                <a:cs typeface="Arial"/>
                <a:sym typeface="Arial"/>
              </a:rPr>
            </a:br>
            <a:r>
              <a:rPr lang="en-US" sz="1100">
                <a:solidFill>
                  <a:srgbClr val="000000"/>
                </a:solidFill>
                <a:latin typeface="Arial"/>
                <a:ea typeface="Arial"/>
                <a:cs typeface="Arial"/>
                <a:sym typeface="Arial"/>
              </a:rPr>
              <a:t> ✔ </a:t>
            </a:r>
            <a:r>
              <a:rPr b="1" lang="en-US" sz="1100">
                <a:solidFill>
                  <a:srgbClr val="000000"/>
                </a:solidFill>
                <a:latin typeface="Arial"/>
                <a:ea typeface="Arial"/>
                <a:cs typeface="Arial"/>
                <a:sym typeface="Arial"/>
              </a:rPr>
              <a:t>Gebruik hints en feedbackberichten </a:t>
            </a:r>
            <a:r>
              <a:rPr lang="en-US" sz="1100">
                <a:solidFill>
                  <a:srgbClr val="000000"/>
                </a:solidFill>
                <a:latin typeface="Arial"/>
                <a:ea typeface="Arial"/>
                <a:cs typeface="Arial"/>
                <a:sym typeface="Arial"/>
              </a:rPr>
              <a:t>om het leren te ondersteunen.</a:t>
            </a:r>
            <a:endParaRPr sz="1100">
              <a:solidFill>
                <a:srgbClr val="000000"/>
              </a:solidFill>
              <a:latin typeface="Arial"/>
              <a:ea typeface="Arial"/>
              <a:cs typeface="Arial"/>
              <a:sym typeface="Arial"/>
            </a:endParaRPr>
          </a:p>
          <a:p>
            <a:pPr indent="0" lvl="0" marL="0" rtl="0" algn="l">
              <a:lnSpc>
                <a:spcPct val="115000"/>
              </a:lnSpc>
              <a:spcBef>
                <a:spcPts val="1200"/>
              </a:spcBef>
              <a:spcAft>
                <a:spcPts val="0"/>
              </a:spcAft>
              <a:buSzPts val="2200"/>
              <a:buNone/>
            </a:pPr>
            <a:r>
              <a:t/>
            </a:r>
            <a:endParaRPr sz="1100">
              <a:solidFill>
                <a:srgbClr val="000000"/>
              </a:solidFill>
              <a:latin typeface="Arial"/>
              <a:ea typeface="Arial"/>
              <a:cs typeface="Arial"/>
              <a:sym typeface="Arial"/>
            </a:endParaRPr>
          </a:p>
          <a:p>
            <a:pPr indent="0" lvl="0" marL="0" rtl="0" algn="l">
              <a:lnSpc>
                <a:spcPct val="115000"/>
              </a:lnSpc>
              <a:spcBef>
                <a:spcPts val="1400"/>
              </a:spcBef>
              <a:spcAft>
                <a:spcPts val="0"/>
              </a:spcAft>
              <a:buSzPts val="2200"/>
              <a:buNone/>
            </a:pPr>
            <a:r>
              <a:rPr b="1" lang="en-US" sz="1300">
                <a:solidFill>
                  <a:srgbClr val="000000"/>
                </a:solidFill>
                <a:latin typeface="Arial"/>
                <a:ea typeface="Arial"/>
                <a:cs typeface="Arial"/>
                <a:sym typeface="Arial"/>
              </a:rPr>
              <a:t>5. Testen en publiceren van de test</a:t>
            </a:r>
            <a:endParaRPr b="1" sz="1300">
              <a:solidFill>
                <a:srgbClr val="000000"/>
              </a:solidFill>
              <a:latin typeface="Arial"/>
              <a:ea typeface="Arial"/>
              <a:cs typeface="Arial"/>
              <a:sym typeface="Arial"/>
            </a:endParaRPr>
          </a:p>
          <a:p>
            <a:pPr indent="0" lvl="0" marL="0" rtl="0" algn="l">
              <a:lnSpc>
                <a:spcPct val="115000"/>
              </a:lnSpc>
              <a:spcBef>
                <a:spcPts val="1200"/>
              </a:spcBef>
              <a:spcAft>
                <a:spcPts val="0"/>
              </a:spcAft>
              <a:buSzPts val="2200"/>
              <a:buNone/>
            </a:pPr>
            <a:r>
              <a:rPr lang="en-US" sz="1100">
                <a:solidFill>
                  <a:srgbClr val="000000"/>
                </a:solidFill>
                <a:latin typeface="Arial"/>
                <a:ea typeface="Arial"/>
                <a:cs typeface="Arial"/>
                <a:sym typeface="Arial"/>
              </a:rPr>
              <a:t>✔ </a:t>
            </a:r>
            <a:r>
              <a:rPr b="1" lang="en-US" sz="1100">
                <a:solidFill>
                  <a:srgbClr val="000000"/>
                </a:solidFill>
                <a:latin typeface="Arial"/>
                <a:ea typeface="Arial"/>
                <a:cs typeface="Arial"/>
                <a:sym typeface="Arial"/>
              </a:rPr>
              <a:t>Bekijk de test </a:t>
            </a:r>
            <a:r>
              <a:rPr lang="en-US" sz="1100">
                <a:solidFill>
                  <a:srgbClr val="000000"/>
                </a:solidFill>
                <a:latin typeface="Arial"/>
                <a:ea typeface="Arial"/>
                <a:cs typeface="Arial"/>
                <a:sym typeface="Arial"/>
              </a:rPr>
              <a:t>voordat je hem beschikbaar maakt.</a:t>
            </a:r>
            <a:br>
              <a:rPr lang="en-US" sz="1100">
                <a:solidFill>
                  <a:srgbClr val="000000"/>
                </a:solidFill>
                <a:latin typeface="Arial"/>
                <a:ea typeface="Arial"/>
                <a:cs typeface="Arial"/>
                <a:sym typeface="Arial"/>
              </a:rPr>
            </a:br>
            <a:r>
              <a:rPr lang="en-US" sz="1100">
                <a:solidFill>
                  <a:srgbClr val="000000"/>
                </a:solidFill>
                <a:latin typeface="Arial"/>
                <a:ea typeface="Arial"/>
                <a:cs typeface="Arial"/>
                <a:sym typeface="Arial"/>
              </a:rPr>
              <a:t> ✔ Pas </a:t>
            </a:r>
            <a:r>
              <a:rPr b="1" lang="en-US" sz="1100">
                <a:solidFill>
                  <a:srgbClr val="000000"/>
                </a:solidFill>
                <a:latin typeface="Arial"/>
                <a:ea typeface="Arial"/>
                <a:cs typeface="Arial"/>
                <a:sym typeface="Arial"/>
              </a:rPr>
              <a:t>de instellingen voor scores en feedback </a:t>
            </a:r>
            <a:r>
              <a:rPr lang="en-US" sz="1100">
                <a:solidFill>
                  <a:srgbClr val="000000"/>
                </a:solidFill>
                <a:latin typeface="Arial"/>
                <a:ea typeface="Arial"/>
                <a:cs typeface="Arial"/>
                <a:sym typeface="Arial"/>
              </a:rPr>
              <a:t>aan (bv. automatisch nakijken of handmatig nakijken).</a:t>
            </a:r>
            <a:br>
              <a:rPr lang="en-US" sz="1100">
                <a:solidFill>
                  <a:srgbClr val="000000"/>
                </a:solidFill>
                <a:latin typeface="Arial"/>
                <a:ea typeface="Arial"/>
                <a:cs typeface="Arial"/>
                <a:sym typeface="Arial"/>
              </a:rPr>
            </a:br>
            <a:r>
              <a:rPr lang="en-US" sz="1100">
                <a:solidFill>
                  <a:srgbClr val="000000"/>
                </a:solidFill>
                <a:latin typeface="Arial"/>
                <a:ea typeface="Arial"/>
                <a:cs typeface="Arial"/>
                <a:sym typeface="Arial"/>
              </a:rPr>
              <a:t> ✔ </a:t>
            </a:r>
            <a:r>
              <a:rPr b="1" lang="en-US" sz="1100">
                <a:solidFill>
                  <a:srgbClr val="000000"/>
                </a:solidFill>
                <a:latin typeface="Arial"/>
                <a:ea typeface="Arial"/>
                <a:cs typeface="Arial"/>
                <a:sym typeface="Arial"/>
              </a:rPr>
              <a:t>Publiceer de test </a:t>
            </a:r>
            <a:r>
              <a:rPr lang="en-US" sz="1100">
                <a:solidFill>
                  <a:srgbClr val="000000"/>
                </a:solidFill>
                <a:latin typeface="Arial"/>
                <a:ea typeface="Arial"/>
                <a:cs typeface="Arial"/>
                <a:sym typeface="Arial"/>
              </a:rPr>
              <a:t>en stel de beschikbaarheidsdata in.</a:t>
            </a:r>
            <a:br>
              <a:rPr lang="en-US" sz="1100">
                <a:solidFill>
                  <a:srgbClr val="000000"/>
                </a:solidFill>
                <a:latin typeface="Arial"/>
                <a:ea typeface="Arial"/>
                <a:cs typeface="Arial"/>
                <a:sym typeface="Arial"/>
              </a:rPr>
            </a:br>
            <a:r>
              <a:rPr lang="en-US" sz="1100">
                <a:solidFill>
                  <a:srgbClr val="000000"/>
                </a:solidFill>
                <a:latin typeface="Arial"/>
                <a:ea typeface="Arial"/>
                <a:cs typeface="Arial"/>
                <a:sym typeface="Arial"/>
              </a:rPr>
              <a:t> ✔ Gebruik </a:t>
            </a:r>
            <a:r>
              <a:rPr b="1" lang="en-US" sz="1100">
                <a:solidFill>
                  <a:srgbClr val="000000"/>
                </a:solidFill>
                <a:latin typeface="Arial"/>
                <a:ea typeface="Arial"/>
                <a:cs typeface="Arial"/>
                <a:sym typeface="Arial"/>
              </a:rPr>
              <a:t>Moodle Rapporten &amp; Analytics </a:t>
            </a:r>
            <a:r>
              <a:rPr lang="en-US" sz="1100">
                <a:solidFill>
                  <a:srgbClr val="000000"/>
                </a:solidFill>
                <a:latin typeface="Arial"/>
                <a:ea typeface="Arial"/>
                <a:cs typeface="Arial"/>
                <a:sym typeface="Arial"/>
              </a:rPr>
              <a:t>om de prestaties van de leerlingen te volgen.</a:t>
            </a:r>
            <a:endParaRPr sz="1100">
              <a:solidFill>
                <a:srgbClr val="000000"/>
              </a:solidFill>
              <a:latin typeface="Arial"/>
              <a:ea typeface="Arial"/>
              <a:cs typeface="Arial"/>
              <a:sym typeface="Arial"/>
            </a:endParaRPr>
          </a:p>
          <a:p>
            <a:pPr indent="0" lvl="0" marL="0" rtl="0" algn="l">
              <a:lnSpc>
                <a:spcPct val="115000"/>
              </a:lnSpc>
              <a:spcBef>
                <a:spcPts val="1200"/>
              </a:spcBef>
              <a:spcAft>
                <a:spcPts val="0"/>
              </a:spcAft>
              <a:buSzPts val="2200"/>
              <a:buNone/>
            </a:pPr>
            <a:r>
              <a:t/>
            </a:r>
            <a:endParaRPr sz="1100">
              <a:solidFill>
                <a:srgbClr val="000000"/>
              </a:solidFill>
              <a:latin typeface="Arial"/>
              <a:ea typeface="Arial"/>
              <a:cs typeface="Arial"/>
              <a:sym typeface="Arial"/>
            </a:endParaRPr>
          </a:p>
          <a:p>
            <a:pPr indent="0" lvl="0" marL="0" rtl="0" algn="l">
              <a:lnSpc>
                <a:spcPct val="115000"/>
              </a:lnSpc>
              <a:spcBef>
                <a:spcPts val="1400"/>
              </a:spcBef>
              <a:spcAft>
                <a:spcPts val="0"/>
              </a:spcAft>
              <a:buSzPts val="2200"/>
              <a:buNone/>
            </a:pPr>
            <a:r>
              <a:rPr b="1" lang="en-US" sz="1300">
                <a:solidFill>
                  <a:srgbClr val="000000"/>
                </a:solidFill>
                <a:latin typeface="Arial"/>
                <a:ea typeface="Arial"/>
                <a:cs typeface="Arial"/>
                <a:sym typeface="Arial"/>
              </a:rPr>
              <a:t>6. Voorbeeldgebruik</a:t>
            </a:r>
            <a:endParaRPr b="1" sz="1300">
              <a:solidFill>
                <a:srgbClr val="000000"/>
              </a:solidFill>
              <a:latin typeface="Arial"/>
              <a:ea typeface="Arial"/>
              <a:cs typeface="Arial"/>
              <a:sym typeface="Arial"/>
            </a:endParaRPr>
          </a:p>
          <a:p>
            <a:pPr indent="0" lvl="0" marL="0" rtl="0" algn="l">
              <a:lnSpc>
                <a:spcPct val="115000"/>
              </a:lnSpc>
              <a:spcBef>
                <a:spcPts val="1200"/>
              </a:spcBef>
              <a:spcAft>
                <a:spcPts val="0"/>
              </a:spcAft>
              <a:buSzPts val="2200"/>
              <a:buNone/>
            </a:pPr>
            <a:r>
              <a:rPr b="1" lang="en-US" sz="1100">
                <a:solidFill>
                  <a:srgbClr val="000000"/>
                </a:solidFill>
                <a:latin typeface="Arial"/>
                <a:ea typeface="Arial"/>
                <a:cs typeface="Arial"/>
                <a:sym typeface="Arial"/>
              </a:rPr>
              <a:t>Basisschool:</a:t>
            </a:r>
            <a:r>
              <a:rPr lang="en-US" sz="1100">
                <a:solidFill>
                  <a:srgbClr val="000000"/>
                </a:solidFill>
                <a:latin typeface="Arial"/>
                <a:ea typeface="Arial"/>
                <a:cs typeface="Arial"/>
                <a:sym typeface="Arial"/>
              </a:rPr>
              <a:t> Spellingtoetsen, rekenoefeningen, eenvoudige wetenschapsquizzen.</a:t>
            </a:r>
            <a:br>
              <a:rPr lang="en-US" sz="1100">
                <a:solidFill>
                  <a:srgbClr val="000000"/>
                </a:solidFill>
                <a:latin typeface="Arial"/>
                <a:ea typeface="Arial"/>
                <a:cs typeface="Arial"/>
                <a:sym typeface="Arial"/>
              </a:rPr>
            </a:br>
            <a:r>
              <a:rPr b="1" lang="en-US" sz="1100">
                <a:solidFill>
                  <a:srgbClr val="000000"/>
                </a:solidFill>
                <a:latin typeface="Arial"/>
                <a:ea typeface="Arial"/>
                <a:cs typeface="Arial"/>
                <a:sym typeface="Arial"/>
              </a:rPr>
              <a:t> Middelbare school:</a:t>
            </a:r>
            <a:r>
              <a:rPr lang="en-US" sz="1100">
                <a:solidFill>
                  <a:srgbClr val="000000"/>
                </a:solidFill>
                <a:latin typeface="Arial"/>
                <a:ea typeface="Arial"/>
                <a:cs typeface="Arial"/>
                <a:sym typeface="Arial"/>
              </a:rPr>
              <a:t> Geschiedenis tijdlijnen, natuurkunde berekeningen, grammatica beoordelingen.</a:t>
            </a:r>
            <a:br>
              <a:rPr lang="en-US" sz="1100">
                <a:solidFill>
                  <a:srgbClr val="000000"/>
                </a:solidFill>
                <a:latin typeface="Arial"/>
                <a:ea typeface="Arial"/>
                <a:cs typeface="Arial"/>
                <a:sym typeface="Arial"/>
              </a:rPr>
            </a:br>
            <a:r>
              <a:rPr b="1" lang="en-US" sz="1100">
                <a:solidFill>
                  <a:srgbClr val="000000"/>
                </a:solidFill>
                <a:latin typeface="Arial"/>
                <a:ea typeface="Arial"/>
                <a:cs typeface="Arial"/>
                <a:sym typeface="Arial"/>
              </a:rPr>
              <a:t> Hoger onderwijs:</a:t>
            </a:r>
            <a:r>
              <a:rPr lang="en-US" sz="1100">
                <a:solidFill>
                  <a:srgbClr val="000000"/>
                </a:solidFill>
                <a:latin typeface="Arial"/>
                <a:ea typeface="Arial"/>
                <a:cs typeface="Arial"/>
                <a:sym typeface="Arial"/>
              </a:rPr>
              <a:t> Case studies, korte antwoorden op basis van onderzoek.</a:t>
            </a:r>
            <a:br>
              <a:rPr lang="en-US" sz="1100">
                <a:solidFill>
                  <a:srgbClr val="000000"/>
                </a:solidFill>
                <a:latin typeface="Arial"/>
                <a:ea typeface="Arial"/>
                <a:cs typeface="Arial"/>
                <a:sym typeface="Arial"/>
              </a:rPr>
            </a:br>
            <a:r>
              <a:rPr lang="en-US" sz="1100">
                <a:solidFill>
                  <a:srgbClr val="000000"/>
                </a:solidFill>
                <a:latin typeface="Arial"/>
                <a:ea typeface="Arial"/>
                <a:cs typeface="Arial"/>
                <a:sym typeface="Arial"/>
              </a:rPr>
              <a:t> ✅ </a:t>
            </a:r>
            <a:r>
              <a:rPr b="1" lang="en-US" sz="1100">
                <a:solidFill>
                  <a:srgbClr val="000000"/>
                </a:solidFill>
                <a:latin typeface="Arial"/>
                <a:ea typeface="Arial"/>
                <a:cs typeface="Arial"/>
                <a:sym typeface="Arial"/>
              </a:rPr>
              <a:t>Bedrijfsopleidingen:</a:t>
            </a:r>
            <a:r>
              <a:rPr lang="en-US" sz="1100">
                <a:solidFill>
                  <a:srgbClr val="000000"/>
                </a:solidFill>
                <a:latin typeface="Arial"/>
                <a:ea typeface="Arial"/>
                <a:cs typeface="Arial"/>
                <a:sym typeface="Arial"/>
              </a:rPr>
              <a:t> Nalevingstests, industriecertificeringsexamens.</a:t>
            </a:r>
            <a:endParaRPr sz="1100">
              <a:solidFill>
                <a:srgbClr val="000000"/>
              </a:solidFill>
              <a:latin typeface="Arial"/>
              <a:ea typeface="Arial"/>
              <a:cs typeface="Arial"/>
              <a:sym typeface="Arial"/>
            </a:endParaRPr>
          </a:p>
          <a:p>
            <a:pPr indent="0" lvl="0" marL="0" rtl="0" algn="l">
              <a:lnSpc>
                <a:spcPct val="115000"/>
              </a:lnSpc>
              <a:spcBef>
                <a:spcPts val="1200"/>
              </a:spcBef>
              <a:spcAft>
                <a:spcPts val="0"/>
              </a:spcAft>
              <a:buSzPts val="2200"/>
              <a:buNone/>
            </a:pPr>
            <a:r>
              <a:rPr lang="en-US" sz="1100">
                <a:solidFill>
                  <a:srgbClr val="000000"/>
                </a:solidFill>
                <a:latin typeface="Arial"/>
                <a:ea typeface="Arial"/>
                <a:cs typeface="Arial"/>
                <a:sym typeface="Arial"/>
              </a:rPr>
              <a:t>Door deze </a:t>
            </a:r>
            <a:r>
              <a:rPr b="1" lang="en-US" sz="1100">
                <a:solidFill>
                  <a:srgbClr val="000000"/>
                </a:solidFill>
                <a:latin typeface="Arial"/>
                <a:ea typeface="Arial"/>
                <a:cs typeface="Arial"/>
                <a:sym typeface="Arial"/>
              </a:rPr>
              <a:t>richtlijnen van het Moodle Quiz Tool te volgen</a:t>
            </a:r>
            <a:r>
              <a:rPr lang="en-US" sz="1100">
                <a:solidFill>
                  <a:srgbClr val="000000"/>
                </a:solidFill>
                <a:latin typeface="Arial"/>
                <a:ea typeface="Arial"/>
                <a:cs typeface="Arial"/>
                <a:sym typeface="Arial"/>
              </a:rPr>
              <a:t>, kunnen leerkrachten </a:t>
            </a:r>
            <a:r>
              <a:rPr b="1" lang="en-US" sz="1100">
                <a:solidFill>
                  <a:srgbClr val="000000"/>
                </a:solidFill>
                <a:latin typeface="Arial"/>
                <a:ea typeface="Arial"/>
                <a:cs typeface="Arial"/>
                <a:sym typeface="Arial"/>
              </a:rPr>
              <a:t>boeiende, doeltreffende en aangepaste beoordelingen </a:t>
            </a:r>
            <a:r>
              <a:rPr lang="en-US" sz="1100">
                <a:solidFill>
                  <a:srgbClr val="000000"/>
                </a:solidFill>
                <a:latin typeface="Arial"/>
                <a:ea typeface="Arial"/>
                <a:cs typeface="Arial"/>
                <a:sym typeface="Arial"/>
              </a:rPr>
              <a:t>maken die het leren van leerlingen bevorderen. 🚀</a:t>
            </a:r>
            <a:endParaRPr sz="1100">
              <a:solidFill>
                <a:srgbClr val="000000"/>
              </a:solidFill>
              <a:latin typeface="Arial"/>
              <a:ea typeface="Arial"/>
              <a:cs typeface="Arial"/>
              <a:sym typeface="Arial"/>
            </a:endParaRPr>
          </a:p>
          <a:p>
            <a:pPr indent="0" lvl="0" marL="0" marR="0" rtl="0" algn="ctr">
              <a:lnSpc>
                <a:spcPct val="90000"/>
              </a:lnSpc>
              <a:spcBef>
                <a:spcPts val="1200"/>
              </a:spcBef>
              <a:spcAft>
                <a:spcPts val="0"/>
              </a:spcAft>
              <a:buSzPts val="2200"/>
              <a:buNone/>
            </a:pPr>
            <a:r>
              <a:t/>
            </a:r>
            <a:endParaRPr b="1" sz="3100"/>
          </a:p>
        </p:txBody>
      </p:sp>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4" name="Shape 254"/>
        <p:cNvGrpSpPr/>
        <p:nvPr/>
      </p:nvGrpSpPr>
      <p:grpSpPr>
        <a:xfrm>
          <a:off x="0" y="0"/>
          <a:ext cx="0" cy="0"/>
          <a:chOff x="0" y="0"/>
          <a:chExt cx="0" cy="0"/>
        </a:xfrm>
      </p:grpSpPr>
      <p:sp>
        <p:nvSpPr>
          <p:cNvPr id="255" name="Google Shape;255;g3441028e5a5_0_54"/>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lang="en-US"/>
              <a:t>Een quiz ontwerpen met een online hulpmiddel</a:t>
            </a:r>
            <a:endParaRPr/>
          </a:p>
        </p:txBody>
      </p:sp>
      <p:sp>
        <p:nvSpPr>
          <p:cNvPr id="256" name="Google Shape;256;g3441028e5a5_0_54"/>
          <p:cNvSpPr txBox="1"/>
          <p:nvPr>
            <p:ph idx="1" type="body"/>
          </p:nvPr>
        </p:nvSpPr>
        <p:spPr>
          <a:xfrm>
            <a:off x="97971" y="881743"/>
            <a:ext cx="11944500" cy="5870100"/>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1000"/>
              </a:spcBef>
              <a:spcAft>
                <a:spcPts val="0"/>
              </a:spcAft>
              <a:buSzPts val="2200"/>
              <a:buNone/>
            </a:pPr>
            <a:r>
              <a:t/>
            </a:r>
            <a:endParaRPr sz="3100"/>
          </a:p>
          <a:p>
            <a:pPr indent="0" lvl="0" marL="0" marR="0" rtl="0" algn="l">
              <a:lnSpc>
                <a:spcPct val="90000"/>
              </a:lnSpc>
              <a:spcBef>
                <a:spcPts val="1000"/>
              </a:spcBef>
              <a:spcAft>
                <a:spcPts val="0"/>
              </a:spcAft>
              <a:buSzPts val="2200"/>
              <a:buNone/>
            </a:pPr>
            <a:r>
              <a:t/>
            </a:r>
            <a:endParaRPr sz="3100"/>
          </a:p>
          <a:p>
            <a:pPr indent="0" lvl="0" marL="457200" marR="0" rtl="0" algn="l">
              <a:lnSpc>
                <a:spcPct val="90000"/>
              </a:lnSpc>
              <a:spcBef>
                <a:spcPts val="1000"/>
              </a:spcBef>
              <a:spcAft>
                <a:spcPts val="0"/>
              </a:spcAft>
              <a:buSzPts val="2200"/>
              <a:buNone/>
            </a:pPr>
            <a:r>
              <a:t/>
            </a:r>
            <a:endParaRPr sz="3100"/>
          </a:p>
          <a:p>
            <a:pPr indent="-425450" lvl="0" marL="914400" marR="0" rtl="0" algn="l">
              <a:lnSpc>
                <a:spcPct val="90000"/>
              </a:lnSpc>
              <a:spcBef>
                <a:spcPts val="1000"/>
              </a:spcBef>
              <a:spcAft>
                <a:spcPts val="0"/>
              </a:spcAft>
              <a:buSzPts val="3100"/>
              <a:buChar char="•"/>
            </a:pPr>
            <a:r>
              <a:rPr b="1" lang="en-US" sz="3100">
                <a:extLst>
                  <a:ext uri="http://customooxmlschemas.google.com/">
                    <go:slidesCustomData xmlns:go="http://customooxmlschemas.google.com/" textRoundtripDataId="59"/>
                  </a:ext>
                </a:extLst>
              </a:rPr>
              <a:t>Ontwerp een quiz van 5 vragen </a:t>
            </a:r>
            <a:r>
              <a:rPr lang="en-US" sz="3100">
                <a:extLst>
                  <a:ext uri="http://customooxmlschemas.google.com/">
                    <go:slidesCustomData xmlns:go="http://customooxmlschemas.google.com/" textRoundtripDataId="60"/>
                  </a:ext>
                </a:extLst>
              </a:rPr>
              <a:t>over een informaticaonderwerp (bv. "Inleiding tot algoritmen") </a:t>
            </a:r>
            <a:r>
              <a:rPr b="1" lang="en-US" sz="3100">
                <a:extLst>
                  <a:ext uri="http://customooxmlschemas.google.com/">
                    <go:slidesCustomData xmlns:go="http://customooxmlschemas.google.com/" textRoundtripDataId="61"/>
                  </a:ext>
                </a:extLst>
              </a:rPr>
              <a:t>met H5P</a:t>
            </a:r>
            <a:r>
              <a:rPr lang="en-US" sz="3100">
                <a:extLst>
                  <a:ext uri="http://customooxmlschemas.google.com/">
                    <go:slidesCustomData xmlns:go="http://customooxmlschemas.google.com/" textRoundtripDataId="62"/>
                  </a:ext>
                </a:extLst>
              </a:rPr>
              <a:t>.</a:t>
            </a:r>
            <a:endParaRPr sz="3100"/>
          </a:p>
          <a:p>
            <a:pPr indent="0" lvl="0" marL="457200" marR="0" rtl="0" algn="l">
              <a:lnSpc>
                <a:spcPct val="90000"/>
              </a:lnSpc>
              <a:spcBef>
                <a:spcPts val="1000"/>
              </a:spcBef>
              <a:spcAft>
                <a:spcPts val="0"/>
              </a:spcAft>
              <a:buSzPts val="2200"/>
              <a:buNone/>
            </a:pPr>
            <a:r>
              <a:t/>
            </a:r>
            <a:endParaRPr sz="3100"/>
          </a:p>
          <a:p>
            <a:pPr indent="-425450" lvl="0" marL="914400" marR="0" rtl="0" algn="l">
              <a:lnSpc>
                <a:spcPct val="90000"/>
              </a:lnSpc>
              <a:spcBef>
                <a:spcPts val="1000"/>
              </a:spcBef>
              <a:spcAft>
                <a:spcPts val="0"/>
              </a:spcAft>
              <a:buSzPts val="3100"/>
              <a:buChar char="•"/>
            </a:pPr>
            <a:r>
              <a:rPr lang="en-US" sz="3100">
                <a:extLst>
                  <a:ext uri="http://customooxmlschemas.google.com/">
                    <go:slidesCustomData xmlns:go="http://customooxmlschemas.google.com/" textRoundtripDataId="63"/>
                  </a:ext>
                </a:extLst>
              </a:rPr>
              <a:t>Test elkaars quizzen en </a:t>
            </a:r>
            <a:r>
              <a:rPr b="1" lang="en-US" sz="3100">
                <a:extLst>
                  <a:ext uri="http://customooxmlschemas.google.com/">
                    <go:slidesCustomData xmlns:go="http://customooxmlschemas.google.com/" textRoundtripDataId="64"/>
                  </a:ext>
                </a:extLst>
              </a:rPr>
              <a:t>geef feedback </a:t>
            </a:r>
            <a:r>
              <a:rPr lang="en-US" sz="3100">
                <a:extLst>
                  <a:ext uri="http://customooxmlschemas.google.com/">
                    <go:slidesCustomData xmlns:go="http://customooxmlschemas.google.com/" textRoundtripDataId="65"/>
                  </a:ext>
                </a:extLst>
              </a:rPr>
              <a:t>in de discussiedraad. </a:t>
            </a:r>
            <a:endParaRPr sz="3100"/>
          </a:p>
        </p:txBody>
      </p:sp>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1" name="Shape 261"/>
        <p:cNvGrpSpPr/>
        <p:nvPr/>
      </p:nvGrpSpPr>
      <p:grpSpPr>
        <a:xfrm>
          <a:off x="0" y="0"/>
          <a:ext cx="0" cy="0"/>
          <a:chOff x="0" y="0"/>
          <a:chExt cx="0" cy="0"/>
        </a:xfrm>
      </p:grpSpPr>
      <p:sp>
        <p:nvSpPr>
          <p:cNvPr id="262" name="Google Shape;262;g3441028e5a5_0_24"/>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lang="en-US"/>
              <a:t>Activiteit 3: Beste praktijken en ervaringen delen</a:t>
            </a:r>
            <a:endParaRPr/>
          </a:p>
        </p:txBody>
      </p:sp>
      <p:sp>
        <p:nvSpPr>
          <p:cNvPr id="263" name="Google Shape;263;g3441028e5a5_0_24"/>
          <p:cNvSpPr txBox="1"/>
          <p:nvPr>
            <p:ph idx="1" type="body"/>
          </p:nvPr>
        </p:nvSpPr>
        <p:spPr>
          <a:xfrm>
            <a:off x="97971" y="881743"/>
            <a:ext cx="11944500" cy="5870100"/>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1000"/>
              </a:spcBef>
              <a:spcAft>
                <a:spcPts val="0"/>
              </a:spcAft>
              <a:buClr>
                <a:schemeClr val="accent4"/>
              </a:buClr>
              <a:buSzPts val="2200"/>
              <a:buFont typeface="Arial"/>
              <a:buNone/>
            </a:pPr>
            <a:r>
              <a:t/>
            </a:r>
            <a:endParaRPr b="1" sz="3100"/>
          </a:p>
          <a:p>
            <a:pPr indent="0" lvl="0" marL="0" marR="0" rtl="0" algn="l">
              <a:lnSpc>
                <a:spcPct val="90000"/>
              </a:lnSpc>
              <a:spcBef>
                <a:spcPts val="1000"/>
              </a:spcBef>
              <a:spcAft>
                <a:spcPts val="0"/>
              </a:spcAft>
              <a:buClr>
                <a:schemeClr val="accent4"/>
              </a:buClr>
              <a:buSzPts val="2200"/>
              <a:buFont typeface="Arial"/>
              <a:buNone/>
            </a:pPr>
            <a:r>
              <a:t/>
            </a:r>
            <a:endParaRPr b="1" sz="3100"/>
          </a:p>
          <a:p>
            <a:pPr indent="0" lvl="0" marL="457200" marR="0" rtl="0" algn="l">
              <a:lnSpc>
                <a:spcPct val="90000"/>
              </a:lnSpc>
              <a:spcBef>
                <a:spcPts val="1000"/>
              </a:spcBef>
              <a:spcAft>
                <a:spcPts val="0"/>
              </a:spcAft>
              <a:buClr>
                <a:schemeClr val="accent4"/>
              </a:buClr>
              <a:buSzPts val="2200"/>
              <a:buFont typeface="Arial"/>
              <a:buNone/>
            </a:pPr>
            <a:r>
              <a:t/>
            </a:r>
            <a:endParaRPr sz="3100">
              <a:extLst>
                <a:ext uri="http://customooxmlschemas.google.com/">
                  <go:slidesCustomData xmlns:go="http://customooxmlschemas.google.com/" textRoundtripDataId="66"/>
                </a:ext>
              </a:extLst>
            </a:endParaRPr>
          </a:p>
          <a:p>
            <a:pPr indent="-425450" lvl="0" marL="914400" marR="0" rtl="0" algn="l">
              <a:lnSpc>
                <a:spcPct val="90000"/>
              </a:lnSpc>
              <a:spcBef>
                <a:spcPts val="1000"/>
              </a:spcBef>
              <a:spcAft>
                <a:spcPts val="0"/>
              </a:spcAft>
              <a:buSzPts val="3100"/>
              <a:buChar char="•"/>
            </a:pPr>
            <a:r>
              <a:rPr b="1" lang="en-US" sz="3100">
                <a:extLst>
                  <a:ext uri="http://customooxmlschemas.google.com/">
                    <go:slidesCustomData xmlns:go="http://customooxmlschemas.google.com/" textRoundtripDataId="67"/>
                  </a:ext>
                </a:extLst>
              </a:rPr>
              <a:t>Deel voorbeelden van digitale hulpmiddelen </a:t>
            </a:r>
            <a:r>
              <a:rPr lang="en-US" sz="3100">
                <a:extLst>
                  <a:ext uri="http://customooxmlschemas.google.com/">
                    <go:slidesCustomData xmlns:go="http://customooxmlschemas.google.com/" textRoundtripDataId="68"/>
                  </a:ext>
                </a:extLst>
              </a:rPr>
              <a:t>die u met succes hebt gebruikt in uw klaslokalen.</a:t>
            </a:r>
            <a:endParaRPr sz="3100"/>
          </a:p>
          <a:p>
            <a:pPr indent="0" lvl="0" marL="0" marR="0" rtl="0" algn="l">
              <a:lnSpc>
                <a:spcPct val="90000"/>
              </a:lnSpc>
              <a:spcBef>
                <a:spcPts val="1000"/>
              </a:spcBef>
              <a:spcAft>
                <a:spcPts val="0"/>
              </a:spcAft>
              <a:buSzPts val="2200"/>
              <a:buNone/>
            </a:pPr>
            <a:r>
              <a:t/>
            </a:r>
            <a:endParaRPr b="1" sz="3100"/>
          </a:p>
          <a:p>
            <a:pPr indent="-425450" lvl="0" marL="914400" marR="0" rtl="0" algn="l">
              <a:lnSpc>
                <a:spcPct val="90000"/>
              </a:lnSpc>
              <a:spcBef>
                <a:spcPts val="1000"/>
              </a:spcBef>
              <a:spcAft>
                <a:spcPts val="0"/>
              </a:spcAft>
              <a:buSzPts val="3100"/>
              <a:buChar char="•"/>
            </a:pPr>
            <a:r>
              <a:rPr b="1" lang="en-US" sz="3100"/>
              <a:t>Post je ervaringen </a:t>
            </a:r>
            <a:r>
              <a:rPr lang="en-US" sz="3100"/>
              <a:t>op het TINKER-discussiebord van de cursus.</a:t>
            </a:r>
            <a:endParaRPr sz="3100"/>
          </a:p>
        </p:txBody>
      </p:sp>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7" name="Shape 267"/>
        <p:cNvGrpSpPr/>
        <p:nvPr/>
      </p:nvGrpSpPr>
      <p:grpSpPr>
        <a:xfrm>
          <a:off x="0" y="0"/>
          <a:ext cx="0" cy="0"/>
          <a:chOff x="0" y="0"/>
          <a:chExt cx="0" cy="0"/>
        </a:xfrm>
      </p:grpSpPr>
      <p:sp>
        <p:nvSpPr>
          <p:cNvPr id="268" name="Google Shape;268;p16"/>
          <p:cNvSpPr txBox="1"/>
          <p:nvPr>
            <p:ph type="title"/>
          </p:nvPr>
        </p:nvSpPr>
        <p:spPr>
          <a:xfrm>
            <a:off x="97970" y="81642"/>
            <a:ext cx="11944351" cy="715879"/>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lang="en-US"/>
              <a:t>Huiswerk/extra taken</a:t>
            </a:r>
            <a:endParaRPr/>
          </a:p>
        </p:txBody>
      </p:sp>
      <p:sp>
        <p:nvSpPr>
          <p:cNvPr id="269" name="Google Shape;269;p16"/>
          <p:cNvSpPr txBox="1"/>
          <p:nvPr>
            <p:ph idx="1" type="body"/>
          </p:nvPr>
        </p:nvSpPr>
        <p:spPr>
          <a:xfrm>
            <a:off x="97971" y="881743"/>
            <a:ext cx="11944350" cy="5870121"/>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1000"/>
              </a:spcBef>
              <a:spcAft>
                <a:spcPts val="0"/>
              </a:spcAft>
              <a:buSzPts val="2200"/>
              <a:buFont typeface="Arial"/>
              <a:buNone/>
            </a:pPr>
            <a:r>
              <a:t/>
            </a:r>
            <a:endParaRPr/>
          </a:p>
          <a:p>
            <a:pPr indent="0" lvl="0" marL="0" rtl="0" algn="l">
              <a:lnSpc>
                <a:spcPct val="90000"/>
              </a:lnSpc>
              <a:spcBef>
                <a:spcPts val="1000"/>
              </a:spcBef>
              <a:spcAft>
                <a:spcPts val="0"/>
              </a:spcAft>
              <a:buSzPts val="2200"/>
              <a:buFont typeface="Arial"/>
              <a:buNone/>
            </a:pPr>
            <a:r>
              <a:t/>
            </a:r>
            <a:endParaRPr/>
          </a:p>
          <a:p>
            <a:pPr indent="0" lvl="0" marL="0" rtl="0" algn="l">
              <a:lnSpc>
                <a:spcPct val="90000"/>
              </a:lnSpc>
              <a:spcBef>
                <a:spcPts val="1000"/>
              </a:spcBef>
              <a:spcAft>
                <a:spcPts val="0"/>
              </a:spcAft>
              <a:buSzPts val="2200"/>
              <a:buFont typeface="Arial"/>
              <a:buNone/>
            </a:pPr>
            <a:r>
              <a:t/>
            </a:r>
            <a:endParaRPr/>
          </a:p>
          <a:p>
            <a:pPr indent="-368300" lvl="0" marL="457200" rtl="0" algn="l">
              <a:lnSpc>
                <a:spcPct val="90000"/>
              </a:lnSpc>
              <a:spcBef>
                <a:spcPts val="1000"/>
              </a:spcBef>
              <a:spcAft>
                <a:spcPts val="0"/>
              </a:spcAft>
              <a:buSzPts val="2200"/>
              <a:buChar char="•"/>
            </a:pPr>
            <a:r>
              <a:rPr b="1" lang="en-US"/>
              <a:t>Draag bij aan het TINKER-discussiebord:</a:t>
            </a:r>
            <a:r>
              <a:rPr lang="en-US"/>
              <a:t> Deel een voorbeeld van een digitaal hulpmiddel dat je in je klas hebt gebruikt en leg uit wat de impact ervan was op het leren van leerlingen.</a:t>
            </a:r>
            <a:endParaRPr/>
          </a:p>
          <a:p>
            <a:pPr indent="0" lvl="0" marL="0" rtl="0" algn="l">
              <a:lnSpc>
                <a:spcPct val="90000"/>
              </a:lnSpc>
              <a:spcBef>
                <a:spcPts val="1000"/>
              </a:spcBef>
              <a:spcAft>
                <a:spcPts val="0"/>
              </a:spcAft>
              <a:buSzPts val="2200"/>
              <a:buNone/>
            </a:pPr>
            <a:r>
              <a:t/>
            </a:r>
            <a:endParaRPr/>
          </a:p>
          <a:p>
            <a:pPr indent="-368300" lvl="0" marL="457200" rtl="0" algn="l">
              <a:lnSpc>
                <a:spcPct val="90000"/>
              </a:lnSpc>
              <a:spcBef>
                <a:spcPts val="1000"/>
              </a:spcBef>
              <a:spcAft>
                <a:spcPts val="0"/>
              </a:spcAft>
              <a:buSzPts val="2200"/>
              <a:buChar char="•"/>
            </a:pPr>
            <a:r>
              <a:rPr b="1" lang="en-US"/>
              <a:t>Verder oefenen:</a:t>
            </a:r>
            <a:r>
              <a:rPr lang="en-US"/>
              <a:t> Verken de TINKER website en maak een extra interactieve activiteit voor je leerlingen.</a:t>
            </a:r>
            <a:endParaRPr/>
          </a:p>
          <a:p>
            <a:pPr indent="-203200" lvl="0" marL="571500" rtl="0" algn="l">
              <a:lnSpc>
                <a:spcPct val="90000"/>
              </a:lnSpc>
              <a:spcBef>
                <a:spcPts val="1000"/>
              </a:spcBef>
              <a:spcAft>
                <a:spcPts val="0"/>
              </a:spcAft>
              <a:buSzPts val="2200"/>
              <a:buNone/>
            </a:pPr>
            <a:r>
              <a:t/>
            </a:r>
            <a:endParaRPr/>
          </a:p>
          <a:p>
            <a:pPr indent="0" lvl="0" marL="0" rtl="0" algn="l">
              <a:lnSpc>
                <a:spcPct val="90000"/>
              </a:lnSpc>
              <a:spcBef>
                <a:spcPts val="1000"/>
              </a:spcBef>
              <a:spcAft>
                <a:spcPts val="0"/>
              </a:spcAft>
              <a:buSzPts val="2200"/>
              <a:buNone/>
            </a:pPr>
            <a:r>
              <a:t/>
            </a:r>
            <a:endParaRPr/>
          </a:p>
        </p:txBody>
      </p:sp>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3" name="Shape 273"/>
        <p:cNvGrpSpPr/>
        <p:nvPr/>
      </p:nvGrpSpPr>
      <p:grpSpPr>
        <a:xfrm>
          <a:off x="0" y="0"/>
          <a:ext cx="0" cy="0"/>
          <a:chOff x="0" y="0"/>
          <a:chExt cx="0" cy="0"/>
        </a:xfrm>
      </p:grpSpPr>
      <p:sp>
        <p:nvSpPr>
          <p:cNvPr id="274" name="Google Shape;274;g3408979d82a_0_103"/>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lang="en-US"/>
              <a:t>Aanvullende bronnen</a:t>
            </a:r>
            <a:endParaRPr/>
          </a:p>
        </p:txBody>
      </p:sp>
      <p:sp>
        <p:nvSpPr>
          <p:cNvPr id="275" name="Google Shape;275;g3408979d82a_0_103"/>
          <p:cNvSpPr txBox="1"/>
          <p:nvPr>
            <p:ph idx="1" type="body"/>
          </p:nvPr>
        </p:nvSpPr>
        <p:spPr>
          <a:xfrm>
            <a:off x="97971" y="881743"/>
            <a:ext cx="11944500" cy="5870100"/>
          </a:xfrm>
          <a:prstGeom prst="rect">
            <a:avLst/>
          </a:prstGeom>
          <a:noFill/>
          <a:ln>
            <a:noFill/>
          </a:ln>
        </p:spPr>
        <p:txBody>
          <a:bodyPr anchorCtr="0" anchor="t" bIns="45700" lIns="91425" spcFirstLastPara="1" rIns="91425" wrap="square" tIns="45700">
            <a:noAutofit/>
          </a:bodyPr>
          <a:lstStyle/>
          <a:p>
            <a:pPr indent="-406400" lvl="0" marL="457200" rtl="0" algn="l">
              <a:lnSpc>
                <a:spcPct val="90000"/>
              </a:lnSpc>
              <a:spcBef>
                <a:spcPts val="1000"/>
              </a:spcBef>
              <a:spcAft>
                <a:spcPts val="0"/>
              </a:spcAft>
              <a:buSzPts val="2800"/>
              <a:buChar char="•"/>
            </a:pPr>
            <a:r>
              <a:rPr lang="en-US" sz="2800">
                <a:solidFill>
                  <a:srgbClr val="333333"/>
                </a:solidFill>
                <a:highlight>
                  <a:srgbClr val="FFFFFF"/>
                </a:highlight>
              </a:rPr>
              <a:t>Gilje, Ø. (2024). </a:t>
            </a:r>
            <a:r>
              <a:rPr b="1" lang="en-US" sz="2800">
                <a:solidFill>
                  <a:srgbClr val="333333"/>
                </a:solidFill>
                <a:highlight>
                  <a:srgbClr val="FFFFFF"/>
                </a:highlight>
              </a:rPr>
              <a:t>Digitale pedagogiek in onderwijskundige chronotopen - didactische keuzes voor onderwijzen, leren en beoordelen</a:t>
            </a:r>
            <a:r>
              <a:rPr lang="en-US" sz="2800">
                <a:solidFill>
                  <a:srgbClr val="333333"/>
                </a:solidFill>
                <a:highlight>
                  <a:srgbClr val="FFFFFF"/>
                </a:highlight>
              </a:rPr>
              <a:t>. </a:t>
            </a:r>
            <a:r>
              <a:rPr i="1" lang="en-US" sz="2800">
                <a:solidFill>
                  <a:srgbClr val="333333"/>
                </a:solidFill>
                <a:highlight>
                  <a:srgbClr val="FFFFFF"/>
                </a:highlight>
              </a:rPr>
              <a:t>Pedagogies: An International Journal</a:t>
            </a:r>
            <a:r>
              <a:rPr lang="en-US" sz="2800">
                <a:solidFill>
                  <a:srgbClr val="333333"/>
                </a:solidFill>
                <a:highlight>
                  <a:srgbClr val="FFFFFF"/>
                </a:highlight>
              </a:rPr>
              <a:t>, </a:t>
            </a:r>
            <a:r>
              <a:rPr i="1" lang="en-US" sz="2800">
                <a:solidFill>
                  <a:srgbClr val="333333"/>
                </a:solidFill>
                <a:highlight>
                  <a:srgbClr val="FFFFFF"/>
                </a:highlight>
              </a:rPr>
              <a:t>19</a:t>
            </a:r>
            <a:r>
              <a:rPr lang="en-US" sz="2800">
                <a:solidFill>
                  <a:srgbClr val="333333"/>
                </a:solidFill>
                <a:highlight>
                  <a:srgbClr val="FFFFFF"/>
                </a:highlight>
              </a:rPr>
              <a:t>(3), 439-455. </a:t>
            </a:r>
            <a:r>
              <a:rPr lang="en-US" sz="2800"/>
              <a:t>https://doi.org/10.1080/1554480X.2024.2379789.</a:t>
            </a:r>
            <a:endParaRPr sz="2800"/>
          </a:p>
          <a:p>
            <a:pPr indent="-406400" lvl="0" marL="457200" rtl="0" algn="l">
              <a:lnSpc>
                <a:spcPct val="90000"/>
              </a:lnSpc>
              <a:spcBef>
                <a:spcPts val="0"/>
              </a:spcBef>
              <a:spcAft>
                <a:spcPts val="0"/>
              </a:spcAft>
              <a:buSzPts val="2800"/>
              <a:buChar char="•"/>
            </a:pPr>
            <a:r>
              <a:rPr lang="en-US" sz="2800"/>
              <a:t>Abid Haleem, Mohd Javaid, Mohd Asim Qadri, Rajiv Suman, </a:t>
            </a:r>
            <a:r>
              <a:rPr b="1" lang="en-US" sz="2800"/>
              <a:t>Understanding the role of digital technologies in education: A review, Sustainable Operations and Computers</a:t>
            </a:r>
            <a:r>
              <a:rPr lang="en-US" sz="2800"/>
              <a:t>, Volume 3, 2022, Pages 275-285, ISSN 2666-4127, https://doi.org/10.1016/j.susoc.2022.05.004.</a:t>
            </a:r>
            <a:endParaRPr sz="2800"/>
          </a:p>
          <a:p>
            <a:pPr indent="-406400" lvl="0" marL="457200" rtl="0" algn="l">
              <a:lnSpc>
                <a:spcPct val="90000"/>
              </a:lnSpc>
              <a:spcBef>
                <a:spcPts val="0"/>
              </a:spcBef>
              <a:spcAft>
                <a:spcPts val="0"/>
              </a:spcAft>
              <a:buSzPts val="2800"/>
              <a:buChar char="•"/>
            </a:pPr>
            <a:r>
              <a:rPr b="1" lang="en-US" sz="2800"/>
              <a:t>H5P: https:</a:t>
            </a:r>
            <a:r>
              <a:rPr lang="en-US" sz="2800" u="sng">
                <a:solidFill>
                  <a:schemeClr val="hlink"/>
                </a:solidFill>
                <a:hlinkClick r:id="rId3"/>
              </a:rPr>
              <a:t>//www.youtube.com/watch?v=-t8vC25bGI4&amp;pp=ygUkcHJhY3RpY2FsIHVzZXMgb2YgaDVwIHF1aXogcXVlc3Rpb25z</a:t>
            </a:r>
            <a:endParaRPr sz="2800"/>
          </a:p>
          <a:p>
            <a:pPr indent="-406400" lvl="0" marL="457200" rtl="0" algn="l">
              <a:lnSpc>
                <a:spcPct val="90000"/>
              </a:lnSpc>
              <a:spcBef>
                <a:spcPts val="0"/>
              </a:spcBef>
              <a:spcAft>
                <a:spcPts val="0"/>
              </a:spcAft>
              <a:buSzPts val="2800"/>
              <a:buChar char="•"/>
            </a:pPr>
            <a:r>
              <a:rPr b="1" lang="en-US" sz="2800"/>
              <a:t>Moodle: </a:t>
            </a:r>
            <a:r>
              <a:rPr lang="en-US" sz="2800" u="sng">
                <a:solidFill>
                  <a:schemeClr val="hlink"/>
                </a:solidFill>
                <a:hlinkClick r:id="rId4"/>
              </a:rPr>
              <a:t>https://www.youtube.com/watch?v=TeZbOTszyCQ&amp;pp=ygUncHJhY3RpY2FsIHVzZXMgb2YgTW9vZGxlIHF1aXogcXVlc3Rpb25z</a:t>
            </a:r>
            <a:endParaRPr sz="2800"/>
          </a:p>
        </p:txBody>
      </p:sp>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9" name="Shape 279"/>
        <p:cNvGrpSpPr/>
        <p:nvPr/>
      </p:nvGrpSpPr>
      <p:grpSpPr>
        <a:xfrm>
          <a:off x="0" y="0"/>
          <a:ext cx="0" cy="0"/>
          <a:chOff x="0" y="0"/>
          <a:chExt cx="0" cy="0"/>
        </a:xfrm>
      </p:grpSpPr>
      <p:sp>
        <p:nvSpPr>
          <p:cNvPr id="280" name="Google Shape;280;g342f6cef8a4_2_159"/>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lang="en-US"/>
              <a:t>Aanvullende bronnen</a:t>
            </a:r>
            <a:endParaRPr/>
          </a:p>
        </p:txBody>
      </p:sp>
      <p:sp>
        <p:nvSpPr>
          <p:cNvPr id="281" name="Google Shape;281;g342f6cef8a4_2_159"/>
          <p:cNvSpPr txBox="1"/>
          <p:nvPr>
            <p:ph idx="1" type="body"/>
          </p:nvPr>
        </p:nvSpPr>
        <p:spPr>
          <a:xfrm>
            <a:off x="97971" y="881743"/>
            <a:ext cx="11944500" cy="5870100"/>
          </a:xfrm>
          <a:prstGeom prst="rect">
            <a:avLst/>
          </a:prstGeom>
          <a:noFill/>
          <a:ln>
            <a:noFill/>
          </a:ln>
        </p:spPr>
        <p:txBody>
          <a:bodyPr anchorCtr="0" anchor="t" bIns="45700" lIns="91425" spcFirstLastPara="1" rIns="91425" wrap="square" tIns="45700">
            <a:noAutofit/>
          </a:bodyPr>
          <a:lstStyle/>
          <a:p>
            <a:pPr indent="-425450" lvl="0" marL="457200" marR="0" rtl="0" algn="l">
              <a:lnSpc>
                <a:spcPct val="90000"/>
              </a:lnSpc>
              <a:spcBef>
                <a:spcPts val="1000"/>
              </a:spcBef>
              <a:spcAft>
                <a:spcPts val="0"/>
              </a:spcAft>
              <a:buSzPts val="3100"/>
              <a:buChar char="•"/>
            </a:pPr>
            <a:r>
              <a:rPr lang="en-US" sz="3100"/>
              <a:t>Het TINKER-raamwerk en de TINKER-toolkit - </a:t>
            </a:r>
            <a:r>
              <a:rPr lang="en-US" sz="3100" u="sng">
                <a:solidFill>
                  <a:schemeClr val="hlink"/>
                </a:solidFill>
                <a:hlinkClick r:id="rId3"/>
              </a:rPr>
              <a:t>PDF</a:t>
            </a:r>
            <a:endParaRPr sz="3100"/>
          </a:p>
          <a:p>
            <a:pPr indent="-425450" lvl="0" marL="457200" marR="0" rtl="0" algn="l">
              <a:lnSpc>
                <a:spcPct val="90000"/>
              </a:lnSpc>
              <a:spcBef>
                <a:spcPts val="0"/>
              </a:spcBef>
              <a:spcAft>
                <a:spcPts val="0"/>
              </a:spcAft>
              <a:buSzPts val="3100"/>
              <a:buChar char="•"/>
            </a:pPr>
            <a:r>
              <a:rPr lang="en-US" sz="3100"/>
              <a:t>De TINKER leerscenario's - </a:t>
            </a:r>
            <a:r>
              <a:rPr lang="en-US" sz="3100" u="sng">
                <a:solidFill>
                  <a:schemeClr val="hlink"/>
                </a:solidFill>
                <a:hlinkClick r:id="rId4"/>
              </a:rPr>
              <a:t>PDF</a:t>
            </a:r>
            <a:endParaRPr sz="3100"/>
          </a:p>
          <a:p>
            <a:pPr indent="-425450" lvl="0" marL="457200" marR="0" rtl="0" algn="l">
              <a:lnSpc>
                <a:spcPct val="90000"/>
              </a:lnSpc>
              <a:spcBef>
                <a:spcPts val="0"/>
              </a:spcBef>
              <a:spcAft>
                <a:spcPts val="0"/>
              </a:spcAft>
              <a:buSzPts val="3100"/>
              <a:buChar char="•"/>
            </a:pPr>
            <a:r>
              <a:rPr lang="en-US" sz="3100"/>
              <a:t>Het TINKER raamwerk en de TINKER toolkit - </a:t>
            </a:r>
            <a:r>
              <a:rPr lang="en-US" sz="3100" u="sng">
                <a:solidFill>
                  <a:schemeClr val="hlink"/>
                </a:solidFill>
                <a:hlinkClick r:id="rId5"/>
              </a:rPr>
              <a:t>Overzicht (Web) </a:t>
            </a:r>
            <a:r>
              <a:rPr lang="en-US" sz="3100"/>
              <a:t>- </a:t>
            </a:r>
            <a:r>
              <a:rPr lang="en-US" sz="3100" u="sng">
                <a:solidFill>
                  <a:schemeClr val="hlink"/>
                </a:solidFill>
                <a:hlinkClick r:id="rId6"/>
              </a:rPr>
              <a:t>https://tinker-project.eu/resources/framework-and-toolkit/</a:t>
            </a:r>
            <a:endParaRPr sz="3100"/>
          </a:p>
        </p:txBody>
      </p:sp>
      <p:pic>
        <p:nvPicPr>
          <p:cNvPr id="282" name="Google Shape;282;g342f6cef8a4_2_159" title="Screenshot 2025-03-14 at 09.34.47.png"/>
          <p:cNvPicPr preferRelativeResize="0"/>
          <p:nvPr/>
        </p:nvPicPr>
        <p:blipFill rotWithShape="1">
          <a:blip r:embed="rId7">
            <a:alphaModFix/>
          </a:blip>
          <a:srcRect b="0" l="0" r="0" t="0"/>
          <a:stretch/>
        </p:blipFill>
        <p:spPr>
          <a:xfrm>
            <a:off x="0" y="3714750"/>
            <a:ext cx="8420100" cy="3143250"/>
          </a:xfrm>
          <a:prstGeom prst="rect">
            <a:avLst/>
          </a:prstGeom>
          <a:noFill/>
          <a:ln>
            <a:noFill/>
          </a:ln>
        </p:spPr>
      </p:pic>
    </p:spTree>
  </p:cSld>
  <p:clrMapOvr>
    <a:masterClrMapping/>
  </p:clrMapOvr>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6" name="Shape 286"/>
        <p:cNvGrpSpPr/>
        <p:nvPr/>
      </p:nvGrpSpPr>
      <p:grpSpPr>
        <a:xfrm>
          <a:off x="0" y="0"/>
          <a:ext cx="0" cy="0"/>
          <a:chOff x="0" y="0"/>
          <a:chExt cx="0" cy="0"/>
        </a:xfrm>
      </p:grpSpPr>
      <p:grpSp>
        <p:nvGrpSpPr>
          <p:cNvPr id="287" name="Google Shape;287;g35773e36086_0_40"/>
          <p:cNvGrpSpPr/>
          <p:nvPr/>
        </p:nvGrpSpPr>
        <p:grpSpPr>
          <a:xfrm>
            <a:off x="2179811" y="4729766"/>
            <a:ext cx="7832078" cy="1110328"/>
            <a:chOff x="2179603" y="4888792"/>
            <a:chExt cx="7798544" cy="1110328"/>
          </a:xfrm>
        </p:grpSpPr>
        <p:pic>
          <p:nvPicPr>
            <p:cNvPr id="288" name="Google Shape;288;g35773e36086_0_40"/>
            <p:cNvPicPr preferRelativeResize="0"/>
            <p:nvPr/>
          </p:nvPicPr>
          <p:blipFill rotWithShape="1">
            <a:blip r:embed="rId3">
              <a:alphaModFix/>
            </a:blip>
            <a:srcRect b="0" l="0" r="0" t="0"/>
            <a:stretch/>
          </p:blipFill>
          <p:spPr>
            <a:xfrm>
              <a:off x="2179603" y="4888792"/>
              <a:ext cx="1468783" cy="526545"/>
            </a:xfrm>
            <a:prstGeom prst="rect">
              <a:avLst/>
            </a:prstGeom>
            <a:noFill/>
            <a:ln>
              <a:noFill/>
            </a:ln>
          </p:spPr>
        </p:pic>
        <p:pic>
          <p:nvPicPr>
            <p:cNvPr id="289" name="Google Shape;289;g35773e36086_0_40"/>
            <p:cNvPicPr preferRelativeResize="0"/>
            <p:nvPr/>
          </p:nvPicPr>
          <p:blipFill rotWithShape="1">
            <a:blip r:embed="rId4">
              <a:alphaModFix/>
            </a:blip>
            <a:srcRect b="5543" l="9995" r="6843" t="21987"/>
            <a:stretch/>
          </p:blipFill>
          <p:spPr>
            <a:xfrm>
              <a:off x="3796545" y="4949617"/>
              <a:ext cx="1406759" cy="526545"/>
            </a:xfrm>
            <a:prstGeom prst="rect">
              <a:avLst/>
            </a:prstGeom>
            <a:noFill/>
            <a:ln>
              <a:noFill/>
            </a:ln>
          </p:spPr>
        </p:pic>
        <p:pic>
          <p:nvPicPr>
            <p:cNvPr id="290" name="Google Shape;290;g35773e36086_0_40"/>
            <p:cNvPicPr preferRelativeResize="0"/>
            <p:nvPr/>
          </p:nvPicPr>
          <p:blipFill rotWithShape="1">
            <a:blip r:embed="rId5">
              <a:alphaModFix/>
            </a:blip>
            <a:srcRect b="0" l="0" r="0" t="0"/>
            <a:stretch/>
          </p:blipFill>
          <p:spPr>
            <a:xfrm>
              <a:off x="5134273" y="4888792"/>
              <a:ext cx="1053679" cy="602102"/>
            </a:xfrm>
            <a:prstGeom prst="rect">
              <a:avLst/>
            </a:prstGeom>
            <a:noFill/>
            <a:ln>
              <a:noFill/>
            </a:ln>
          </p:spPr>
        </p:pic>
        <p:pic>
          <p:nvPicPr>
            <p:cNvPr id="291" name="Google Shape;291;g35773e36086_0_40"/>
            <p:cNvPicPr preferRelativeResize="0"/>
            <p:nvPr/>
          </p:nvPicPr>
          <p:blipFill rotWithShape="1">
            <a:blip r:embed="rId6">
              <a:alphaModFix/>
            </a:blip>
            <a:srcRect b="0" l="0" r="0" t="0"/>
            <a:stretch/>
          </p:blipFill>
          <p:spPr>
            <a:xfrm>
              <a:off x="6187951" y="4960895"/>
              <a:ext cx="1500530" cy="545647"/>
            </a:xfrm>
            <a:prstGeom prst="rect">
              <a:avLst/>
            </a:prstGeom>
            <a:noFill/>
            <a:ln>
              <a:noFill/>
            </a:ln>
          </p:spPr>
        </p:pic>
        <p:pic>
          <p:nvPicPr>
            <p:cNvPr id="292" name="Google Shape;292;g35773e36086_0_40"/>
            <p:cNvPicPr preferRelativeResize="0"/>
            <p:nvPr/>
          </p:nvPicPr>
          <p:blipFill rotWithShape="1">
            <a:blip r:embed="rId7">
              <a:alphaModFix/>
            </a:blip>
            <a:srcRect b="0" l="6518" r="6456" t="2903"/>
            <a:stretch/>
          </p:blipFill>
          <p:spPr>
            <a:xfrm>
              <a:off x="7781600" y="4945247"/>
              <a:ext cx="2196547" cy="545647"/>
            </a:xfrm>
            <a:prstGeom prst="rect">
              <a:avLst/>
            </a:prstGeom>
            <a:noFill/>
            <a:ln>
              <a:noFill/>
            </a:ln>
          </p:spPr>
        </p:pic>
        <p:pic>
          <p:nvPicPr>
            <p:cNvPr id="293" name="Google Shape;293;g35773e36086_0_40"/>
            <p:cNvPicPr preferRelativeResize="0"/>
            <p:nvPr/>
          </p:nvPicPr>
          <p:blipFill rotWithShape="1">
            <a:blip r:embed="rId8">
              <a:alphaModFix/>
            </a:blip>
            <a:srcRect b="0" l="0" r="0" t="0"/>
            <a:stretch/>
          </p:blipFill>
          <p:spPr>
            <a:xfrm>
              <a:off x="2288672" y="5654827"/>
              <a:ext cx="1679028" cy="342900"/>
            </a:xfrm>
            <a:prstGeom prst="rect">
              <a:avLst/>
            </a:prstGeom>
            <a:noFill/>
            <a:ln>
              <a:noFill/>
            </a:ln>
          </p:spPr>
        </p:pic>
        <p:pic>
          <p:nvPicPr>
            <p:cNvPr id="294" name="Google Shape;294;g35773e36086_0_40"/>
            <p:cNvPicPr preferRelativeResize="0"/>
            <p:nvPr/>
          </p:nvPicPr>
          <p:blipFill rotWithShape="1">
            <a:blip r:embed="rId9">
              <a:alphaModFix/>
            </a:blip>
            <a:srcRect b="0" l="0" r="0" t="0"/>
            <a:stretch/>
          </p:blipFill>
          <p:spPr>
            <a:xfrm>
              <a:off x="4247100" y="5578646"/>
              <a:ext cx="2083568" cy="414346"/>
            </a:xfrm>
            <a:prstGeom prst="rect">
              <a:avLst/>
            </a:prstGeom>
            <a:noFill/>
            <a:ln>
              <a:noFill/>
            </a:ln>
          </p:spPr>
        </p:pic>
        <p:pic>
          <p:nvPicPr>
            <p:cNvPr id="295" name="Google Shape;295;g35773e36086_0_40"/>
            <p:cNvPicPr preferRelativeResize="0"/>
            <p:nvPr/>
          </p:nvPicPr>
          <p:blipFill rotWithShape="1">
            <a:blip r:embed="rId10">
              <a:alphaModFix/>
            </a:blip>
            <a:srcRect b="0" l="0" r="0" t="0"/>
            <a:stretch/>
          </p:blipFill>
          <p:spPr>
            <a:xfrm>
              <a:off x="6500192" y="5578645"/>
              <a:ext cx="1357332" cy="414344"/>
            </a:xfrm>
            <a:prstGeom prst="rect">
              <a:avLst/>
            </a:prstGeom>
            <a:noFill/>
            <a:ln>
              <a:noFill/>
            </a:ln>
          </p:spPr>
        </p:pic>
        <p:pic>
          <p:nvPicPr>
            <p:cNvPr id="296" name="Google Shape;296;g35773e36086_0_40"/>
            <p:cNvPicPr preferRelativeResize="0"/>
            <p:nvPr/>
          </p:nvPicPr>
          <p:blipFill rotWithShape="1">
            <a:blip r:embed="rId11">
              <a:alphaModFix/>
            </a:blip>
            <a:srcRect b="0" l="0" r="0" t="0"/>
            <a:stretch/>
          </p:blipFill>
          <p:spPr>
            <a:xfrm>
              <a:off x="8024163" y="5561390"/>
              <a:ext cx="897748" cy="414345"/>
            </a:xfrm>
            <a:prstGeom prst="rect">
              <a:avLst/>
            </a:prstGeom>
            <a:noFill/>
            <a:ln>
              <a:noFill/>
            </a:ln>
          </p:spPr>
        </p:pic>
        <p:pic>
          <p:nvPicPr>
            <p:cNvPr id="297" name="Google Shape;297;g35773e36086_0_40"/>
            <p:cNvPicPr preferRelativeResize="0"/>
            <p:nvPr/>
          </p:nvPicPr>
          <p:blipFill rotWithShape="1">
            <a:blip r:embed="rId12">
              <a:alphaModFix/>
            </a:blip>
            <a:srcRect b="0" l="0" r="0" t="0"/>
            <a:stretch/>
          </p:blipFill>
          <p:spPr>
            <a:xfrm>
              <a:off x="9179152" y="5522870"/>
              <a:ext cx="457200" cy="476250"/>
            </a:xfrm>
            <a:prstGeom prst="rect">
              <a:avLst/>
            </a:prstGeom>
            <a:noFill/>
            <a:ln>
              <a:noFill/>
            </a:ln>
          </p:spPr>
        </p:pic>
      </p:grpSp>
      <p:sp>
        <p:nvSpPr>
          <p:cNvPr id="298" name="Google Shape;298;g35773e36086_0_40"/>
          <p:cNvSpPr txBox="1"/>
          <p:nvPr/>
        </p:nvSpPr>
        <p:spPr>
          <a:xfrm>
            <a:off x="3324150" y="2453100"/>
            <a:ext cx="3173700" cy="354000"/>
          </a:xfrm>
          <a:prstGeom prst="rect">
            <a:avLst/>
          </a:prstGeom>
          <a:noFill/>
          <a:ln>
            <a:noFill/>
          </a:ln>
        </p:spPr>
        <p:txBody>
          <a:bodyPr anchorCtr="0" anchor="t" bIns="91425" lIns="91425" spcFirstLastPara="1" rIns="91425" wrap="square" tIns="91425">
            <a:spAutoFit/>
          </a:bodyPr>
          <a:lstStyle/>
          <a:p>
            <a:pPr indent="0" lvl="0" marL="0" marR="0" rtl="0" algn="just">
              <a:lnSpc>
                <a:spcPct val="107916"/>
              </a:lnSpc>
              <a:spcBef>
                <a:spcPts val="0"/>
              </a:spcBef>
              <a:spcAft>
                <a:spcPts val="800"/>
              </a:spcAft>
              <a:buClr>
                <a:srgbClr val="000000"/>
              </a:buClr>
              <a:buSzPts val="1100"/>
              <a:buFont typeface="Arial"/>
              <a:buNone/>
            </a:pPr>
            <a:r>
              <a:rPr b="0" i="0" lang="en-US" sz="1100" u="none" cap="none" strike="noStrike">
                <a:solidFill>
                  <a:srgbClr val="1D1D1B"/>
                </a:solidFill>
                <a:latin typeface="Calibri"/>
                <a:ea typeface="Calibri"/>
                <a:cs typeface="Calibri"/>
                <a:sym typeface="Calibri"/>
              </a:rPr>
              <a:t>Beschikbaar op </a:t>
            </a:r>
            <a:r>
              <a:rPr b="0" i="0" lang="en-US" sz="1100" u="sng" cap="none" strike="noStrike">
                <a:solidFill>
                  <a:schemeClr val="hlink"/>
                </a:solidFill>
                <a:latin typeface="Calibri"/>
                <a:ea typeface="Calibri"/>
                <a:cs typeface="Calibri"/>
                <a:sym typeface="Calibri"/>
                <a:hlinkClick r:id="rId13"/>
              </a:rPr>
              <a:t>https://tinker-project.eu/elearning/</a:t>
            </a:r>
            <a:endParaRPr b="0" i="0" sz="1100" u="none" cap="none" strike="noStrike">
              <a:solidFill>
                <a:srgbClr val="16C45B"/>
              </a:solidFill>
              <a:latin typeface="Calibri"/>
              <a:ea typeface="Calibri"/>
              <a:cs typeface="Calibri"/>
              <a:sym typeface="Calibri"/>
            </a:endParaRPr>
          </a:p>
        </p:txBody>
      </p:sp>
      <p:pic>
        <p:nvPicPr>
          <p:cNvPr id="299" name="Google Shape;299;g35773e36086_0_40"/>
          <p:cNvPicPr preferRelativeResize="0"/>
          <p:nvPr/>
        </p:nvPicPr>
        <p:blipFill rotWithShape="1">
          <a:blip r:embed="rId14">
            <a:alphaModFix/>
          </a:blip>
          <a:srcRect b="0" l="0" r="0" t="0"/>
          <a:stretch/>
        </p:blipFill>
        <p:spPr>
          <a:xfrm>
            <a:off x="4222188" y="3563650"/>
            <a:ext cx="1171575" cy="409575"/>
          </a:xfrm>
          <a:prstGeom prst="rect">
            <a:avLst/>
          </a:prstGeom>
          <a:noFill/>
          <a:ln>
            <a:noFill/>
          </a:ln>
        </p:spPr>
      </p:pic>
      <p:sp>
        <p:nvSpPr>
          <p:cNvPr id="300" name="Google Shape;300;g35773e36086_0_40"/>
          <p:cNvSpPr txBox="1"/>
          <p:nvPr/>
        </p:nvSpPr>
        <p:spPr>
          <a:xfrm>
            <a:off x="1646350" y="2994850"/>
            <a:ext cx="5987700" cy="568800"/>
          </a:xfrm>
          <a:prstGeom prst="rect">
            <a:avLst/>
          </a:prstGeom>
          <a:noFill/>
          <a:ln>
            <a:noFill/>
          </a:ln>
        </p:spPr>
        <p:txBody>
          <a:bodyPr anchorCtr="0" anchor="t" bIns="91425" lIns="91425" spcFirstLastPara="1" rIns="91425" wrap="square" tIns="91425">
            <a:spAutoFit/>
          </a:bodyPr>
          <a:lstStyle/>
          <a:p>
            <a:pPr indent="1904" lvl="0" marL="360045" marR="0" rtl="0" algn="ctr">
              <a:lnSpc>
                <a:spcPct val="107916"/>
              </a:lnSpc>
              <a:spcBef>
                <a:spcPts val="0"/>
              </a:spcBef>
              <a:spcAft>
                <a:spcPts val="800"/>
              </a:spcAft>
              <a:buClr>
                <a:srgbClr val="000000"/>
              </a:buClr>
              <a:buSzPts val="1200"/>
              <a:buFont typeface="Arial"/>
              <a:buNone/>
            </a:pPr>
            <a:r>
              <a:rPr b="1" i="0" lang="en-US" sz="1200" u="none" cap="none" strike="noStrike">
                <a:solidFill>
                  <a:srgbClr val="1D1D1B"/>
                </a:solidFill>
                <a:latin typeface="Calibri"/>
                <a:ea typeface="Calibri"/>
                <a:cs typeface="Calibri"/>
                <a:sym typeface="Calibri"/>
              </a:rPr>
              <a:t>Deze publicatie valt onder de </a:t>
            </a:r>
            <a:r>
              <a:rPr b="1" i="1" lang="en-US" sz="1200" u="none" cap="none" strike="noStrike">
                <a:solidFill>
                  <a:srgbClr val="1D1D1B"/>
                </a:solidFill>
                <a:latin typeface="Calibri"/>
                <a:ea typeface="Calibri"/>
                <a:cs typeface="Calibri"/>
                <a:sym typeface="Calibri"/>
              </a:rPr>
              <a:t>Creative Commons Naamsvermelding-NietCommercieel-GeenDerivaten 4.0 Internationale </a:t>
            </a:r>
            <a:r>
              <a:rPr b="1" i="0" lang="en-US" sz="1200" u="none" cap="none" strike="noStrike">
                <a:solidFill>
                  <a:srgbClr val="1D1D1B"/>
                </a:solidFill>
                <a:latin typeface="Calibri"/>
                <a:ea typeface="Calibri"/>
                <a:cs typeface="Calibri"/>
                <a:sym typeface="Calibri"/>
              </a:rPr>
              <a:t>Licentie (</a:t>
            </a:r>
            <a:r>
              <a:rPr b="1" i="0" lang="en-US" sz="1200" u="sng" cap="none" strike="noStrike">
                <a:solidFill>
                  <a:srgbClr val="16C45B"/>
                </a:solidFill>
                <a:latin typeface="Calibri"/>
                <a:ea typeface="Calibri"/>
                <a:cs typeface="Calibri"/>
                <a:sym typeface="Calibri"/>
                <a:hlinkClick r:id="rId15">
                  <a:extLst>
                    <a:ext uri="{A12FA001-AC4F-418D-AE19-62706E023703}">
                      <ahyp:hlinkClr val="tx"/>
                    </a:ext>
                  </a:extLst>
                </a:hlinkClick>
              </a:rPr>
              <a:t>CC BY-NC-ND 4.0</a:t>
            </a:r>
            <a:r>
              <a:rPr b="1" i="0" lang="en-US" sz="1200" u="none" cap="none" strike="noStrike">
                <a:solidFill>
                  <a:srgbClr val="1D1D1B"/>
                </a:solidFill>
                <a:latin typeface="Calibri"/>
                <a:ea typeface="Calibri"/>
                <a:cs typeface="Calibri"/>
                <a:sym typeface="Calibri"/>
              </a:rPr>
              <a:t>).</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5" name="Shape 95"/>
        <p:cNvGrpSpPr/>
        <p:nvPr/>
      </p:nvGrpSpPr>
      <p:grpSpPr>
        <a:xfrm>
          <a:off x="0" y="0"/>
          <a:ext cx="0" cy="0"/>
          <a:chOff x="0" y="0"/>
          <a:chExt cx="0" cy="0"/>
        </a:xfrm>
      </p:grpSpPr>
      <p:sp>
        <p:nvSpPr>
          <p:cNvPr id="96" name="Google Shape;96;p5"/>
          <p:cNvSpPr txBox="1"/>
          <p:nvPr>
            <p:ph type="title"/>
          </p:nvPr>
        </p:nvSpPr>
        <p:spPr>
          <a:xfrm>
            <a:off x="97970" y="81642"/>
            <a:ext cx="11944351" cy="715879"/>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lang="en-US"/>
              <a:t>Leerresultaten</a:t>
            </a:r>
            <a:endParaRPr/>
          </a:p>
        </p:txBody>
      </p:sp>
      <p:sp>
        <p:nvSpPr>
          <p:cNvPr id="97" name="Google Shape;97;p5"/>
          <p:cNvSpPr txBox="1"/>
          <p:nvPr>
            <p:ph idx="1" type="body"/>
          </p:nvPr>
        </p:nvSpPr>
        <p:spPr>
          <a:xfrm>
            <a:off x="97971" y="881743"/>
            <a:ext cx="11944350" cy="5870121"/>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1000"/>
              </a:spcBef>
              <a:spcAft>
                <a:spcPts val="0"/>
              </a:spcAft>
              <a:buSzPts val="2200"/>
              <a:buNone/>
            </a:pPr>
            <a:r>
              <a:rPr lang="en-US"/>
              <a:t>Aan het einde van deze module kunnen docenten</a:t>
            </a:r>
            <a:endParaRPr/>
          </a:p>
          <a:p>
            <a:pPr indent="0" lvl="0" marL="0" marR="0" rtl="0" algn="l">
              <a:lnSpc>
                <a:spcPct val="90000"/>
              </a:lnSpc>
              <a:spcBef>
                <a:spcPts val="1000"/>
              </a:spcBef>
              <a:spcAft>
                <a:spcPts val="0"/>
              </a:spcAft>
              <a:buSzPts val="2200"/>
              <a:buNone/>
            </a:pPr>
            <a:r>
              <a:t/>
            </a:r>
            <a:endParaRPr/>
          </a:p>
          <a:p>
            <a:pPr indent="-368300" lvl="0" marL="457200" marR="0" rtl="0" algn="l">
              <a:lnSpc>
                <a:spcPct val="90000"/>
              </a:lnSpc>
              <a:spcBef>
                <a:spcPts val="1000"/>
              </a:spcBef>
              <a:spcAft>
                <a:spcPts val="0"/>
              </a:spcAft>
              <a:buSzPts val="2200"/>
              <a:buChar char="•"/>
            </a:pPr>
            <a:r>
              <a:rPr b="1" lang="en-US"/>
              <a:t>Digitale hulpmiddelen voor het onderwijzen van informatica identificeren en beschrijven:</a:t>
            </a:r>
            <a:r>
              <a:rPr lang="en-US"/>
              <a:t> Hulpmiddelen te verkennen zoals publieksresponssystemen, H5P en coderingsspellen.</a:t>
            </a:r>
            <a:endParaRPr/>
          </a:p>
          <a:p>
            <a:pPr indent="0" lvl="0" marL="0" marR="0" rtl="0" algn="l">
              <a:lnSpc>
                <a:spcPct val="90000"/>
              </a:lnSpc>
              <a:spcBef>
                <a:spcPts val="1000"/>
              </a:spcBef>
              <a:spcAft>
                <a:spcPts val="0"/>
              </a:spcAft>
              <a:buSzPts val="2200"/>
              <a:buNone/>
            </a:pPr>
            <a:r>
              <a:t/>
            </a:r>
            <a:endParaRPr/>
          </a:p>
          <a:p>
            <a:pPr indent="-368300" lvl="0" marL="457200" marR="0" rtl="0" algn="l">
              <a:lnSpc>
                <a:spcPct val="90000"/>
              </a:lnSpc>
              <a:spcBef>
                <a:spcPts val="1000"/>
              </a:spcBef>
              <a:spcAft>
                <a:spcPts val="0"/>
              </a:spcAft>
              <a:buSzPts val="2200"/>
              <a:buChar char="•"/>
            </a:pPr>
            <a:r>
              <a:rPr b="1" lang="en-US"/>
              <a:t>Uitleggen hoe digitale hulpmiddelen de betrokkenheid en het leren van studenten vergroten:</a:t>
            </a:r>
            <a:r>
              <a:rPr lang="en-US"/>
              <a:t> De impact van interactieve tools op leerresultaten bespreken.</a:t>
            </a:r>
            <a:endParaRPr/>
          </a:p>
          <a:p>
            <a:pPr indent="0" lvl="0" marL="0" marR="0" rtl="0" algn="l">
              <a:lnSpc>
                <a:spcPct val="90000"/>
              </a:lnSpc>
              <a:spcBef>
                <a:spcPts val="1000"/>
              </a:spcBef>
              <a:spcAft>
                <a:spcPts val="0"/>
              </a:spcAft>
              <a:buSzPts val="2200"/>
              <a:buNone/>
            </a:pPr>
            <a:r>
              <a:t/>
            </a:r>
            <a:endParaRPr/>
          </a:p>
          <a:p>
            <a:pPr indent="-368300" lvl="0" marL="457200" marR="0" rtl="0" algn="l">
              <a:lnSpc>
                <a:spcPct val="90000"/>
              </a:lnSpc>
              <a:spcBef>
                <a:spcPts val="1000"/>
              </a:spcBef>
              <a:spcAft>
                <a:spcPts val="0"/>
              </a:spcAft>
              <a:buSzPts val="2200"/>
              <a:buChar char="•"/>
            </a:pPr>
            <a:r>
              <a:rPr b="1" lang="en-US"/>
              <a:t>Verschillende online hulpmiddelen voor het beoordelen van informaticacompetenties vergelijken:</a:t>
            </a:r>
            <a:r>
              <a:rPr lang="en-US"/>
              <a:t> Analyseer tools zoals Moodle-quizzen, Kahoot en chatbots.</a:t>
            </a:r>
            <a:endParaRPr/>
          </a:p>
          <a:p>
            <a:pPr indent="0" lvl="0" marL="0" marR="0" rtl="0" algn="l">
              <a:lnSpc>
                <a:spcPct val="90000"/>
              </a:lnSpc>
              <a:spcBef>
                <a:spcPts val="1000"/>
              </a:spcBef>
              <a:spcAft>
                <a:spcPts val="0"/>
              </a:spcAft>
              <a:buSzPts val="2200"/>
              <a:buNone/>
            </a:pPr>
            <a:r>
              <a:t/>
            </a:r>
            <a:endParaRPr/>
          </a:p>
          <a:p>
            <a:pPr indent="-368300" lvl="0" marL="457200" marR="0" rtl="0" algn="l">
              <a:lnSpc>
                <a:spcPct val="90000"/>
              </a:lnSpc>
              <a:spcBef>
                <a:spcPts val="1000"/>
              </a:spcBef>
              <a:spcAft>
                <a:spcPts val="0"/>
              </a:spcAft>
              <a:buSzPts val="2200"/>
              <a:buChar char="•"/>
            </a:pPr>
            <a:r>
              <a:rPr b="1" lang="en-US"/>
              <a:t>Best practices delen voor het gebruik van digitale hulpmiddelen:</a:t>
            </a:r>
            <a:r>
              <a:rPr lang="en-US"/>
              <a:t> Voorbeelden uit eigen ervaring bijdragen aan de TINKER-gemeenschap.</a:t>
            </a: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2" name="Shape 102"/>
        <p:cNvGrpSpPr/>
        <p:nvPr/>
      </p:nvGrpSpPr>
      <p:grpSpPr>
        <a:xfrm>
          <a:off x="0" y="0"/>
          <a:ext cx="0" cy="0"/>
          <a:chOff x="0" y="0"/>
          <a:chExt cx="0" cy="0"/>
        </a:xfrm>
      </p:grpSpPr>
      <p:sp>
        <p:nvSpPr>
          <p:cNvPr id="103" name="Google Shape;103;g342f6cef8a4_2_188"/>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SzPts val="3800"/>
              <a:buNone/>
            </a:pPr>
            <a:r>
              <a:rPr lang="en-US">
                <a:extLst>
                  <a:ext uri="http://customooxmlschemas.google.com/">
                    <go:slidesCustomData xmlns:go="http://customooxmlschemas.google.com/" textRoundtripDataId="0"/>
                  </a:ext>
                </a:extLst>
              </a:rPr>
              <a:t>Inhoud</a:t>
            </a:r>
            <a:endParaRPr/>
          </a:p>
        </p:txBody>
      </p:sp>
      <p:pic>
        <p:nvPicPr>
          <p:cNvPr id="104" name="Google Shape;104;g342f6cef8a4_2_188"/>
          <p:cNvPicPr preferRelativeResize="0"/>
          <p:nvPr/>
        </p:nvPicPr>
        <p:blipFill rotWithShape="1">
          <a:blip r:embed="rId3">
            <a:alphaModFix/>
          </a:blip>
          <a:srcRect b="0" l="0" r="0" t="0"/>
          <a:stretch/>
        </p:blipFill>
        <p:spPr>
          <a:xfrm>
            <a:off x="8328425" y="3548525"/>
            <a:ext cx="3418700" cy="3418700"/>
          </a:xfrm>
          <a:prstGeom prst="rect">
            <a:avLst/>
          </a:prstGeom>
          <a:noFill/>
          <a:ln>
            <a:noFill/>
          </a:ln>
        </p:spPr>
      </p:pic>
      <p:sp>
        <p:nvSpPr>
          <p:cNvPr id="105" name="Google Shape;105;g342f6cef8a4_2_188"/>
          <p:cNvSpPr txBox="1"/>
          <p:nvPr/>
        </p:nvSpPr>
        <p:spPr>
          <a:xfrm>
            <a:off x="8719175" y="5057775"/>
            <a:ext cx="2051400" cy="400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rPr b="0" i="0" lang="en-US" sz="1400" u="none" cap="none" strike="noStrike">
                <a:solidFill>
                  <a:srgbClr val="000000"/>
                </a:solidFill>
                <a:latin typeface="Arial"/>
                <a:ea typeface="Arial"/>
                <a:cs typeface="Arial"/>
                <a:sym typeface="Arial"/>
              </a:rPr>
              <a:t>Bron: Freepik.com</a:t>
            </a:r>
            <a:endParaRPr b="0" i="0" sz="1400" u="none" cap="none" strike="noStrike">
              <a:solidFill>
                <a:srgbClr val="000000"/>
              </a:solidFill>
              <a:latin typeface="Arial"/>
              <a:ea typeface="Arial"/>
              <a:cs typeface="Arial"/>
              <a:sym typeface="Arial"/>
            </a:endParaRPr>
          </a:p>
        </p:txBody>
      </p:sp>
      <p:sp>
        <p:nvSpPr>
          <p:cNvPr id="106" name="Google Shape;106;g342f6cef8a4_2_188"/>
          <p:cNvSpPr txBox="1"/>
          <p:nvPr>
            <p:ph idx="1" type="body"/>
          </p:nvPr>
        </p:nvSpPr>
        <p:spPr>
          <a:xfrm>
            <a:off x="97971" y="881743"/>
            <a:ext cx="11944500" cy="5870100"/>
          </a:xfrm>
          <a:prstGeom prst="rect">
            <a:avLst/>
          </a:prstGeom>
          <a:noFill/>
          <a:ln>
            <a:noFill/>
          </a:ln>
        </p:spPr>
        <p:txBody>
          <a:bodyPr anchorCtr="0" anchor="t" bIns="45700" lIns="91425" spcFirstLastPara="1" rIns="91425" wrap="square" tIns="45700">
            <a:noAutofit/>
          </a:bodyPr>
          <a:lstStyle/>
          <a:p>
            <a:pPr indent="-330200" lvl="0" marL="571500" rtl="0" algn="l">
              <a:lnSpc>
                <a:spcPct val="90000"/>
              </a:lnSpc>
              <a:spcBef>
                <a:spcPts val="1000"/>
              </a:spcBef>
              <a:spcAft>
                <a:spcPts val="0"/>
              </a:spcAft>
              <a:buSzPts val="2000"/>
              <a:buChar char="•"/>
            </a:pPr>
            <a:r>
              <a:rPr lang="en-US" sz="2000"/>
              <a:t>Dia 1 - WP-titel</a:t>
            </a:r>
            <a:endParaRPr sz="2000"/>
          </a:p>
          <a:p>
            <a:pPr indent="-330200" lvl="0" marL="571500" rtl="0" algn="l">
              <a:lnSpc>
                <a:spcPct val="90000"/>
              </a:lnSpc>
              <a:spcBef>
                <a:spcPts val="1000"/>
              </a:spcBef>
              <a:spcAft>
                <a:spcPts val="0"/>
              </a:spcAft>
              <a:buSzPts val="2000"/>
              <a:buChar char="•"/>
            </a:pPr>
            <a:r>
              <a:rPr lang="en-US" sz="2000"/>
              <a:t>Dia 2 - Titel van de unit</a:t>
            </a:r>
            <a:endParaRPr sz="2000"/>
          </a:p>
          <a:p>
            <a:pPr indent="-330200" lvl="0" marL="571500" rtl="0" algn="l">
              <a:lnSpc>
                <a:spcPct val="90000"/>
              </a:lnSpc>
              <a:spcBef>
                <a:spcPts val="1000"/>
              </a:spcBef>
              <a:spcAft>
                <a:spcPts val="0"/>
              </a:spcAft>
              <a:buSzPts val="2000"/>
              <a:buChar char="•"/>
            </a:pPr>
            <a:r>
              <a:rPr lang="en-US" sz="2000"/>
              <a:t>Dia 3 - Leerresultaten</a:t>
            </a:r>
            <a:endParaRPr sz="2000"/>
          </a:p>
          <a:p>
            <a:pPr indent="-330200" lvl="0" marL="571500" rtl="0" algn="l">
              <a:lnSpc>
                <a:spcPct val="90000"/>
              </a:lnSpc>
              <a:spcBef>
                <a:spcPts val="1000"/>
              </a:spcBef>
              <a:spcAft>
                <a:spcPts val="0"/>
              </a:spcAft>
              <a:buSzPts val="2000"/>
              <a:buChar char="•"/>
            </a:pPr>
            <a:r>
              <a:rPr lang="en-US" sz="2000"/>
              <a:t>Dia 4 - Inhoud</a:t>
            </a:r>
            <a:endParaRPr sz="2000"/>
          </a:p>
          <a:p>
            <a:pPr indent="-342900" lvl="0" marL="571500" rtl="0" algn="l">
              <a:lnSpc>
                <a:spcPct val="90000"/>
              </a:lnSpc>
              <a:spcBef>
                <a:spcPts val="1000"/>
              </a:spcBef>
              <a:spcAft>
                <a:spcPts val="0"/>
              </a:spcAft>
              <a:buSzPts val="2200"/>
              <a:buChar char="•"/>
            </a:pPr>
            <a:r>
              <a:rPr lang="en-US"/>
              <a:t>Dia's 5-8 - Inleiding - Waarom digitale hulpmiddelen gebruiken?</a:t>
            </a:r>
            <a:endParaRPr/>
          </a:p>
          <a:p>
            <a:pPr indent="-342900" lvl="0" marL="571500" rtl="0" algn="l">
              <a:lnSpc>
                <a:spcPct val="90000"/>
              </a:lnSpc>
              <a:spcBef>
                <a:spcPts val="1000"/>
              </a:spcBef>
              <a:spcAft>
                <a:spcPts val="0"/>
              </a:spcAft>
              <a:buSzPts val="2200"/>
              <a:buChar char="•"/>
            </a:pPr>
            <a:r>
              <a:rPr lang="en-US"/>
              <a:t>Dia's 9-12 - Activiteit #1 - Onderzoeken van online hulpmiddelen voor informaticaonderwijs</a:t>
            </a:r>
            <a:endParaRPr/>
          </a:p>
          <a:p>
            <a:pPr indent="-342900" lvl="0" marL="571500" rtl="0" algn="l">
              <a:lnSpc>
                <a:spcPct val="90000"/>
              </a:lnSpc>
              <a:spcBef>
                <a:spcPts val="1000"/>
              </a:spcBef>
              <a:spcAft>
                <a:spcPts val="0"/>
              </a:spcAft>
              <a:buSzPts val="2200"/>
              <a:buChar char="•"/>
            </a:pPr>
            <a:r>
              <a:rPr lang="en-US"/>
              <a:t>Dia 13-24 - Activiteit #2 - Een quiz ontwerpen met een online hulpmiddel</a:t>
            </a:r>
            <a:endParaRPr/>
          </a:p>
          <a:p>
            <a:pPr indent="-342900" lvl="0" marL="571500" rtl="0" algn="l">
              <a:lnSpc>
                <a:spcPct val="90000"/>
              </a:lnSpc>
              <a:spcBef>
                <a:spcPts val="1000"/>
              </a:spcBef>
              <a:spcAft>
                <a:spcPts val="0"/>
              </a:spcAft>
              <a:buSzPts val="2200"/>
              <a:buChar char="•"/>
            </a:pPr>
            <a:r>
              <a:rPr lang="en-US"/>
              <a:t>Dia 25 - Activiteit #3 - Beste praktijken en ervaringen delen</a:t>
            </a:r>
            <a:endParaRPr/>
          </a:p>
          <a:p>
            <a:pPr indent="-342900" lvl="0" marL="571500" rtl="0" algn="l">
              <a:lnSpc>
                <a:spcPct val="90000"/>
              </a:lnSpc>
              <a:spcBef>
                <a:spcPts val="1000"/>
              </a:spcBef>
              <a:spcAft>
                <a:spcPts val="0"/>
              </a:spcAft>
              <a:buSzPts val="2200"/>
              <a:buChar char="•"/>
            </a:pPr>
            <a:r>
              <a:rPr lang="en-US"/>
              <a:t>Dia 25 - Huiswerk/extra taken</a:t>
            </a:r>
            <a:endParaRPr/>
          </a:p>
          <a:p>
            <a:pPr indent="-342900" lvl="0" marL="571500" rtl="0" algn="l">
              <a:lnSpc>
                <a:spcPct val="90000"/>
              </a:lnSpc>
              <a:spcBef>
                <a:spcPts val="1000"/>
              </a:spcBef>
              <a:spcAft>
                <a:spcPts val="0"/>
              </a:spcAft>
              <a:buSzPts val="2200"/>
              <a:buChar char="•"/>
            </a:pPr>
            <a:r>
              <a:rPr lang="en-US"/>
              <a:t>Dia 27 - Extra bronnen</a:t>
            </a: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1" name="Shape 111"/>
        <p:cNvGrpSpPr/>
        <p:nvPr/>
      </p:nvGrpSpPr>
      <p:grpSpPr>
        <a:xfrm>
          <a:off x="0" y="0"/>
          <a:ext cx="0" cy="0"/>
          <a:chOff x="0" y="0"/>
          <a:chExt cx="0" cy="0"/>
        </a:xfrm>
      </p:grpSpPr>
      <p:sp>
        <p:nvSpPr>
          <p:cNvPr id="112" name="Google Shape;112;g3441028e5a5_0_42"/>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lang="en-US"/>
              <a:t>Waarom digitale hulpmiddelen gebruiken?</a:t>
            </a:r>
            <a:endParaRPr/>
          </a:p>
        </p:txBody>
      </p:sp>
      <p:sp>
        <p:nvSpPr>
          <p:cNvPr id="113" name="Google Shape;113;g3441028e5a5_0_42"/>
          <p:cNvSpPr txBox="1"/>
          <p:nvPr>
            <p:ph idx="1" type="body"/>
          </p:nvPr>
        </p:nvSpPr>
        <p:spPr>
          <a:xfrm>
            <a:off x="97971" y="881743"/>
            <a:ext cx="11944500" cy="5870100"/>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1000"/>
              </a:spcBef>
              <a:spcAft>
                <a:spcPts val="0"/>
              </a:spcAft>
              <a:buSzPts val="2200"/>
              <a:buNone/>
            </a:pPr>
            <a:r>
              <a:t/>
            </a:r>
            <a:endParaRPr b="1" sz="3300"/>
          </a:p>
          <a:p>
            <a:pPr indent="-412750" lvl="0" marL="1028700" marR="0" rtl="0" algn="l">
              <a:lnSpc>
                <a:spcPct val="90000"/>
              </a:lnSpc>
              <a:spcBef>
                <a:spcPts val="1000"/>
              </a:spcBef>
              <a:spcAft>
                <a:spcPts val="0"/>
              </a:spcAft>
              <a:buClr>
                <a:schemeClr val="accent4"/>
              </a:buClr>
              <a:buSzPts val="3300"/>
              <a:buFont typeface="Arial"/>
              <a:buChar char="●"/>
            </a:pPr>
            <a:r>
              <a:rPr b="1" lang="en-US" sz="3300"/>
              <a:t>Overzicht </a:t>
            </a:r>
            <a:r>
              <a:rPr lang="en-US" sz="3300"/>
              <a:t>van het belang van </a:t>
            </a:r>
            <a:r>
              <a:rPr b="1" lang="en-US" sz="3300"/>
              <a:t>digitale hulpmiddelen in informaticaonderwijs</a:t>
            </a:r>
            <a:r>
              <a:rPr lang="en-US" sz="3300"/>
              <a:t>.</a:t>
            </a:r>
            <a:endParaRPr sz="3300"/>
          </a:p>
          <a:p>
            <a:pPr indent="0" lvl="0" marL="457200" marR="0" rtl="0" algn="l">
              <a:lnSpc>
                <a:spcPct val="90000"/>
              </a:lnSpc>
              <a:spcBef>
                <a:spcPts val="1000"/>
              </a:spcBef>
              <a:spcAft>
                <a:spcPts val="0"/>
              </a:spcAft>
              <a:buSzPts val="2200"/>
              <a:buNone/>
            </a:pPr>
            <a:r>
              <a:t/>
            </a:r>
            <a:endParaRPr sz="3300"/>
          </a:p>
          <a:p>
            <a:pPr indent="-412750" lvl="0" marL="1028700" marR="0" rtl="0" algn="l">
              <a:lnSpc>
                <a:spcPct val="90000"/>
              </a:lnSpc>
              <a:spcBef>
                <a:spcPts val="1000"/>
              </a:spcBef>
              <a:spcAft>
                <a:spcPts val="0"/>
              </a:spcAft>
              <a:buClr>
                <a:schemeClr val="accent4"/>
              </a:buClr>
              <a:buSzPts val="3300"/>
              <a:buFont typeface="Arial"/>
              <a:buChar char="●"/>
            </a:pPr>
            <a:r>
              <a:rPr lang="en-US" sz="3300"/>
              <a:t>Ervaringen met </a:t>
            </a:r>
            <a:r>
              <a:rPr b="1" lang="en-US" sz="3300"/>
              <a:t>online leermiddelen bespreken</a:t>
            </a:r>
            <a:r>
              <a:rPr lang="en-US" sz="3300"/>
              <a:t>.</a:t>
            </a:r>
            <a:endParaRPr sz="3300"/>
          </a:p>
          <a:p>
            <a:pPr indent="0" lvl="0" marL="571500" marR="0" rtl="0" algn="l">
              <a:lnSpc>
                <a:spcPct val="90000"/>
              </a:lnSpc>
              <a:spcBef>
                <a:spcPts val="1000"/>
              </a:spcBef>
              <a:spcAft>
                <a:spcPts val="0"/>
              </a:spcAft>
              <a:buSzPts val="2200"/>
              <a:buNone/>
            </a:pPr>
            <a:r>
              <a:t/>
            </a:r>
            <a:endParaRPr sz="3300"/>
          </a:p>
          <a:p>
            <a:pPr indent="-412750" lvl="0" marL="1028700" marR="0" rtl="0" algn="l">
              <a:lnSpc>
                <a:spcPct val="90000"/>
              </a:lnSpc>
              <a:spcBef>
                <a:spcPts val="1000"/>
              </a:spcBef>
              <a:spcAft>
                <a:spcPts val="0"/>
              </a:spcAft>
              <a:buClr>
                <a:schemeClr val="accent4"/>
              </a:buClr>
              <a:buSzPts val="3300"/>
              <a:buFont typeface="Arial"/>
              <a:buChar char="●"/>
            </a:pPr>
            <a:r>
              <a:rPr b="1" lang="en-US" sz="3300"/>
              <a:t>Benadruk </a:t>
            </a:r>
            <a:r>
              <a:rPr lang="en-US" sz="3300"/>
              <a:t>de afstemming op het </a:t>
            </a:r>
            <a:r>
              <a:rPr b="1" lang="en-US" sz="3300"/>
              <a:t>TINKER Framework voor inclusieve en authentieke </a:t>
            </a:r>
            <a:r>
              <a:rPr lang="en-US" sz="3300"/>
              <a:t>leerervaringen.</a:t>
            </a:r>
            <a:endParaRPr sz="3300"/>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8" name="Shape 118"/>
        <p:cNvGrpSpPr/>
        <p:nvPr/>
      </p:nvGrpSpPr>
      <p:grpSpPr>
        <a:xfrm>
          <a:off x="0" y="0"/>
          <a:ext cx="0" cy="0"/>
          <a:chOff x="0" y="0"/>
          <a:chExt cx="0" cy="0"/>
        </a:xfrm>
      </p:grpSpPr>
      <p:sp>
        <p:nvSpPr>
          <p:cNvPr id="119" name="Google Shape;119;g3441028e5a5_0_0"/>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lang="en-US"/>
              <a:t>Waarom digitale hulpmiddelen gebruiken?</a:t>
            </a:r>
            <a:endParaRPr/>
          </a:p>
        </p:txBody>
      </p:sp>
      <p:sp>
        <p:nvSpPr>
          <p:cNvPr id="120" name="Google Shape;120;g3441028e5a5_0_0"/>
          <p:cNvSpPr txBox="1"/>
          <p:nvPr>
            <p:ph idx="1" type="body"/>
          </p:nvPr>
        </p:nvSpPr>
        <p:spPr>
          <a:xfrm>
            <a:off x="97971" y="881743"/>
            <a:ext cx="11944500" cy="5870100"/>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1000"/>
              </a:spcBef>
              <a:spcAft>
                <a:spcPts val="0"/>
              </a:spcAft>
              <a:buSzPts val="2200"/>
              <a:buNone/>
            </a:pPr>
            <a:r>
              <a:t/>
            </a:r>
            <a:endParaRPr sz="3200"/>
          </a:p>
          <a:p>
            <a:pPr indent="-406400" lvl="0" marL="1028700" marR="0" rtl="0" algn="l">
              <a:lnSpc>
                <a:spcPct val="90000"/>
              </a:lnSpc>
              <a:spcBef>
                <a:spcPts val="1000"/>
              </a:spcBef>
              <a:spcAft>
                <a:spcPts val="0"/>
              </a:spcAft>
              <a:buSzPts val="3200"/>
              <a:buChar char="●"/>
            </a:pPr>
            <a:r>
              <a:rPr b="1" lang="en-US" sz="3200"/>
              <a:t>Traditioneel </a:t>
            </a:r>
            <a:r>
              <a:rPr lang="en-US" sz="3200"/>
              <a:t>onderwijs </a:t>
            </a:r>
            <a:r>
              <a:rPr b="1" lang="en-US" sz="3200"/>
              <a:t>vs. digitale </a:t>
            </a:r>
            <a:r>
              <a:rPr lang="en-US" sz="3200"/>
              <a:t>hulpmiddelen</a:t>
            </a:r>
            <a:endParaRPr sz="3200"/>
          </a:p>
          <a:p>
            <a:pPr indent="-431800" lvl="1" marL="1371600" marR="0" rtl="0" algn="l">
              <a:lnSpc>
                <a:spcPct val="90000"/>
              </a:lnSpc>
              <a:spcBef>
                <a:spcPts val="1000"/>
              </a:spcBef>
              <a:spcAft>
                <a:spcPts val="0"/>
              </a:spcAft>
              <a:buSzPts val="2800"/>
              <a:buChar char="○"/>
            </a:pPr>
            <a:r>
              <a:rPr lang="en-US" sz="3000"/>
              <a:t>Verschillen?</a:t>
            </a:r>
            <a:endParaRPr sz="3000"/>
          </a:p>
          <a:p>
            <a:pPr indent="-431800" lvl="1" marL="1371600" marR="0" rtl="0" algn="l">
              <a:lnSpc>
                <a:spcPct val="90000"/>
              </a:lnSpc>
              <a:spcBef>
                <a:spcPts val="1000"/>
              </a:spcBef>
              <a:spcAft>
                <a:spcPts val="0"/>
              </a:spcAft>
              <a:buSzPts val="2800"/>
              <a:buChar char="○"/>
            </a:pPr>
            <a:r>
              <a:rPr lang="en-US" sz="3000"/>
              <a:t>Wat verandert er?</a:t>
            </a:r>
            <a:endParaRPr sz="3000"/>
          </a:p>
          <a:p>
            <a:pPr indent="0" lvl="0" marL="457200" marR="0" rtl="0" algn="l">
              <a:lnSpc>
                <a:spcPct val="90000"/>
              </a:lnSpc>
              <a:spcBef>
                <a:spcPts val="1000"/>
              </a:spcBef>
              <a:spcAft>
                <a:spcPts val="0"/>
              </a:spcAft>
              <a:buSzPts val="2200"/>
              <a:buNone/>
            </a:pPr>
            <a:r>
              <a:t/>
            </a:r>
            <a:endParaRPr sz="3200"/>
          </a:p>
          <a:p>
            <a:pPr indent="-406400" lvl="0" marL="1028700" marR="0" rtl="0" algn="l">
              <a:lnSpc>
                <a:spcPct val="90000"/>
              </a:lnSpc>
              <a:spcBef>
                <a:spcPts val="1000"/>
              </a:spcBef>
              <a:spcAft>
                <a:spcPts val="0"/>
              </a:spcAft>
              <a:buSzPts val="3200"/>
              <a:buChar char="●"/>
            </a:pPr>
            <a:r>
              <a:rPr lang="en-US" sz="3200"/>
              <a:t>Voordelen:</a:t>
            </a:r>
            <a:endParaRPr sz="3200"/>
          </a:p>
          <a:p>
            <a:pPr indent="-431800" lvl="1" marL="1371600" marR="0" rtl="0" algn="l">
              <a:lnSpc>
                <a:spcPct val="90000"/>
              </a:lnSpc>
              <a:spcBef>
                <a:spcPts val="1000"/>
              </a:spcBef>
              <a:spcAft>
                <a:spcPts val="0"/>
              </a:spcAft>
              <a:buSzPts val="2800"/>
              <a:buChar char="○"/>
            </a:pPr>
            <a:r>
              <a:rPr lang="en-US" sz="3000"/>
              <a:t>Verhoogt betrokkenheid</a:t>
            </a:r>
            <a:endParaRPr sz="3000"/>
          </a:p>
          <a:p>
            <a:pPr indent="-431800" lvl="1" marL="1371600" marR="0" rtl="0" algn="l">
              <a:lnSpc>
                <a:spcPct val="90000"/>
              </a:lnSpc>
              <a:spcBef>
                <a:spcPts val="1000"/>
              </a:spcBef>
              <a:spcAft>
                <a:spcPts val="0"/>
              </a:spcAft>
              <a:buSzPts val="2800"/>
              <a:buChar char="○"/>
            </a:pPr>
            <a:r>
              <a:rPr lang="en-US" sz="3000"/>
              <a:t>Ondersteunt verschillende leerstijlen</a:t>
            </a:r>
            <a:endParaRPr sz="3000"/>
          </a:p>
          <a:p>
            <a:pPr indent="-431800" lvl="1" marL="1371600" marR="0" rtl="0" algn="l">
              <a:lnSpc>
                <a:spcPct val="90000"/>
              </a:lnSpc>
              <a:spcBef>
                <a:spcPts val="1000"/>
              </a:spcBef>
              <a:spcAft>
                <a:spcPts val="0"/>
              </a:spcAft>
              <a:buSzPts val="2800"/>
              <a:buChar char="○"/>
            </a:pPr>
            <a:r>
              <a:rPr lang="en-US" sz="3000"/>
              <a:t>Biedt onmiddellijke feedback</a:t>
            </a:r>
            <a:endParaRPr sz="3000"/>
          </a:p>
          <a:p>
            <a:pPr indent="0" lvl="0" marL="0" marR="0" rtl="0" algn="l">
              <a:lnSpc>
                <a:spcPct val="90000"/>
              </a:lnSpc>
              <a:spcBef>
                <a:spcPts val="1000"/>
              </a:spcBef>
              <a:spcAft>
                <a:spcPts val="0"/>
              </a:spcAft>
              <a:buSzPts val="2200"/>
              <a:buNone/>
            </a:pPr>
            <a:r>
              <a:t/>
            </a:r>
            <a:endParaRPr sz="3200"/>
          </a:p>
        </p:txBody>
      </p:sp>
      <p:pic>
        <p:nvPicPr>
          <p:cNvPr id="121" name="Google Shape;121;g3441028e5a5_0_0"/>
          <p:cNvPicPr preferRelativeResize="0"/>
          <p:nvPr/>
        </p:nvPicPr>
        <p:blipFill rotWithShape="1">
          <a:blip r:embed="rId3">
            <a:alphaModFix/>
          </a:blip>
          <a:srcRect b="0" l="0" r="0" t="0"/>
          <a:stretch/>
        </p:blipFill>
        <p:spPr>
          <a:xfrm>
            <a:off x="7454500" y="1658076"/>
            <a:ext cx="4291750" cy="3433400"/>
          </a:xfrm>
          <a:prstGeom prst="rect">
            <a:avLst/>
          </a:prstGeom>
          <a:noFill/>
          <a:ln>
            <a:noFill/>
          </a:ln>
        </p:spPr>
      </p:pic>
      <p:sp>
        <p:nvSpPr>
          <p:cNvPr id="122" name="Google Shape;122;g3441028e5a5_0_0"/>
          <p:cNvSpPr txBox="1"/>
          <p:nvPr/>
        </p:nvSpPr>
        <p:spPr>
          <a:xfrm>
            <a:off x="8574675" y="5182075"/>
            <a:ext cx="2051400" cy="400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rPr b="0" i="0" lang="en-US" sz="1400" u="none" cap="none" strike="noStrike">
                <a:solidFill>
                  <a:srgbClr val="000000"/>
                </a:solidFill>
                <a:latin typeface="Arial"/>
                <a:ea typeface="Arial"/>
                <a:cs typeface="Arial"/>
                <a:sym typeface="Arial"/>
              </a:rPr>
              <a:t>Bron: Freepik.com</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7" name="Shape 127"/>
        <p:cNvGrpSpPr/>
        <p:nvPr/>
      </p:nvGrpSpPr>
      <p:grpSpPr>
        <a:xfrm>
          <a:off x="0" y="0"/>
          <a:ext cx="0" cy="0"/>
          <a:chOff x="0" y="0"/>
          <a:chExt cx="0" cy="0"/>
        </a:xfrm>
      </p:grpSpPr>
      <p:sp>
        <p:nvSpPr>
          <p:cNvPr id="128" name="Google Shape;128;g3441028e5a5_0_48"/>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lang="en-US"/>
              <a:t>Waarom digitale hulpmiddelen gebruiken?</a:t>
            </a:r>
            <a:endParaRPr/>
          </a:p>
        </p:txBody>
      </p:sp>
      <p:sp>
        <p:nvSpPr>
          <p:cNvPr id="129" name="Google Shape;129;g3441028e5a5_0_48"/>
          <p:cNvSpPr txBox="1"/>
          <p:nvPr>
            <p:ph idx="1" type="body"/>
          </p:nvPr>
        </p:nvSpPr>
        <p:spPr>
          <a:xfrm>
            <a:off x="97971" y="881743"/>
            <a:ext cx="11944500" cy="5870100"/>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1000"/>
              </a:spcBef>
              <a:spcAft>
                <a:spcPts val="0"/>
              </a:spcAft>
              <a:buSzPts val="2200"/>
              <a:buNone/>
            </a:pPr>
            <a:r>
              <a:t/>
            </a:r>
            <a:endParaRPr sz="2900"/>
          </a:p>
          <a:p>
            <a:pPr indent="-387350" lvl="0" marL="1028700" marR="0" rtl="0" algn="l">
              <a:lnSpc>
                <a:spcPct val="90000"/>
              </a:lnSpc>
              <a:spcBef>
                <a:spcPts val="1000"/>
              </a:spcBef>
              <a:spcAft>
                <a:spcPts val="0"/>
              </a:spcAft>
              <a:buSzPts val="2900"/>
              <a:buChar char="●"/>
            </a:pPr>
            <a:r>
              <a:rPr lang="en-US" sz="2900"/>
              <a:t>Digitale hulpmiddelen afstemmen op TINKER</a:t>
            </a:r>
            <a:endParaRPr sz="2900"/>
          </a:p>
          <a:p>
            <a:pPr indent="0" lvl="0" marL="0" marR="0" rtl="0" algn="l">
              <a:lnSpc>
                <a:spcPct val="90000"/>
              </a:lnSpc>
              <a:spcBef>
                <a:spcPts val="1000"/>
              </a:spcBef>
              <a:spcAft>
                <a:spcPts val="0"/>
              </a:spcAft>
              <a:buSzPts val="2200"/>
              <a:buNone/>
            </a:pPr>
            <a:r>
              <a:t/>
            </a:r>
            <a:endParaRPr sz="2900"/>
          </a:p>
          <a:p>
            <a:pPr indent="-412750" lvl="1" marL="1371600" marR="0" rtl="0" algn="l">
              <a:lnSpc>
                <a:spcPct val="90000"/>
              </a:lnSpc>
              <a:spcBef>
                <a:spcPts val="1000"/>
              </a:spcBef>
              <a:spcAft>
                <a:spcPts val="0"/>
              </a:spcAft>
              <a:buSzPts val="2500"/>
              <a:buChar char="○"/>
            </a:pPr>
            <a:r>
              <a:rPr b="1" lang="en-US" sz="2700"/>
              <a:t>Authentiek leren:</a:t>
            </a:r>
            <a:r>
              <a:rPr lang="en-US" sz="2700"/>
              <a:t> Real-world simulaties &amp; probleemoplossing.</a:t>
            </a:r>
            <a:endParaRPr sz="2700"/>
          </a:p>
          <a:p>
            <a:pPr indent="0" lvl="0" marL="0" marR="0" rtl="0" algn="l">
              <a:lnSpc>
                <a:spcPct val="90000"/>
              </a:lnSpc>
              <a:spcBef>
                <a:spcPts val="1000"/>
              </a:spcBef>
              <a:spcAft>
                <a:spcPts val="0"/>
              </a:spcAft>
              <a:buSzPts val="2200"/>
              <a:buNone/>
            </a:pPr>
            <a:r>
              <a:t/>
            </a:r>
            <a:endParaRPr sz="2900"/>
          </a:p>
          <a:p>
            <a:pPr indent="-412750" lvl="1" marL="1371600" marR="0" rtl="0" algn="l">
              <a:lnSpc>
                <a:spcPct val="90000"/>
              </a:lnSpc>
              <a:spcBef>
                <a:spcPts val="1000"/>
              </a:spcBef>
              <a:spcAft>
                <a:spcPts val="0"/>
              </a:spcAft>
              <a:buSzPts val="2500"/>
              <a:buChar char="○"/>
            </a:pPr>
            <a:r>
              <a:rPr b="1" lang="en-US" sz="2700"/>
              <a:t>Gender-inclusie:</a:t>
            </a:r>
            <a:r>
              <a:rPr lang="en-US" sz="2700"/>
              <a:t> Toegankelijke &amp; diverse leermethoden.</a:t>
            </a:r>
            <a:endParaRPr sz="2700"/>
          </a:p>
          <a:p>
            <a:pPr indent="0" lvl="0" marL="0" marR="0" rtl="0" algn="l">
              <a:lnSpc>
                <a:spcPct val="90000"/>
              </a:lnSpc>
              <a:spcBef>
                <a:spcPts val="1000"/>
              </a:spcBef>
              <a:spcAft>
                <a:spcPts val="0"/>
              </a:spcAft>
              <a:buSzPts val="2200"/>
              <a:buNone/>
            </a:pPr>
            <a:r>
              <a:t/>
            </a:r>
            <a:endParaRPr sz="2900"/>
          </a:p>
          <a:p>
            <a:pPr indent="-412750" lvl="1" marL="1371600" marR="0" rtl="0" algn="l">
              <a:lnSpc>
                <a:spcPct val="90000"/>
              </a:lnSpc>
              <a:spcBef>
                <a:spcPts val="1000"/>
              </a:spcBef>
              <a:spcAft>
                <a:spcPts val="0"/>
              </a:spcAft>
              <a:buSzPts val="2500"/>
              <a:buChar char="○"/>
            </a:pPr>
            <a:r>
              <a:rPr b="1" lang="en-US" sz="2700"/>
              <a:t>Informatica-competenties:</a:t>
            </a:r>
            <a:r>
              <a:rPr lang="en-US" sz="2700"/>
              <a:t> Praktijkgerichte programmering &amp; beoordelingen.</a:t>
            </a:r>
            <a:endParaRPr sz="2700"/>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4" name="Shape 134"/>
        <p:cNvGrpSpPr/>
        <p:nvPr/>
      </p:nvGrpSpPr>
      <p:grpSpPr>
        <a:xfrm>
          <a:off x="0" y="0"/>
          <a:ext cx="0" cy="0"/>
          <a:chOff x="0" y="0"/>
          <a:chExt cx="0" cy="0"/>
        </a:xfrm>
      </p:grpSpPr>
      <p:sp>
        <p:nvSpPr>
          <p:cNvPr id="135" name="Google Shape;135;g3441028e5a5_0_60"/>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lang="en-US"/>
              <a:t>Waarom digitale hulpmiddelen gebruiken?</a:t>
            </a:r>
            <a:endParaRPr/>
          </a:p>
        </p:txBody>
      </p:sp>
      <p:sp>
        <p:nvSpPr>
          <p:cNvPr id="136" name="Google Shape;136;g3441028e5a5_0_60"/>
          <p:cNvSpPr txBox="1"/>
          <p:nvPr>
            <p:ph idx="1" type="body"/>
          </p:nvPr>
        </p:nvSpPr>
        <p:spPr>
          <a:xfrm>
            <a:off x="97971" y="881743"/>
            <a:ext cx="11944500" cy="5870100"/>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1000"/>
              </a:spcBef>
              <a:spcAft>
                <a:spcPts val="0"/>
              </a:spcAft>
              <a:buSzPts val="2200"/>
              <a:buNone/>
            </a:pPr>
            <a:r>
              <a:t/>
            </a:r>
            <a:endParaRPr sz="3000"/>
          </a:p>
          <a:p>
            <a:pPr indent="-393700" lvl="0" marL="1028700" marR="0" rtl="0" algn="l">
              <a:lnSpc>
                <a:spcPct val="90000"/>
              </a:lnSpc>
              <a:spcBef>
                <a:spcPts val="1000"/>
              </a:spcBef>
              <a:spcAft>
                <a:spcPts val="0"/>
              </a:spcAft>
              <a:buSzPts val="3000"/>
              <a:buChar char="●"/>
            </a:pPr>
            <a:r>
              <a:rPr lang="en-US" sz="3000"/>
              <a:t>Algemene digitale hulpmiddelen voor informatica</a:t>
            </a:r>
            <a:endParaRPr sz="3000"/>
          </a:p>
          <a:p>
            <a:pPr indent="0" lvl="0" marL="0" marR="0" rtl="0" algn="l">
              <a:lnSpc>
                <a:spcPct val="90000"/>
              </a:lnSpc>
              <a:spcBef>
                <a:spcPts val="1000"/>
              </a:spcBef>
              <a:spcAft>
                <a:spcPts val="0"/>
              </a:spcAft>
              <a:buSzPts val="2200"/>
              <a:buNone/>
            </a:pPr>
            <a:r>
              <a:t/>
            </a:r>
            <a:endParaRPr sz="3000"/>
          </a:p>
          <a:p>
            <a:pPr indent="-419100" lvl="1" marL="1371600" marR="0" rtl="0" algn="l">
              <a:lnSpc>
                <a:spcPct val="90000"/>
              </a:lnSpc>
              <a:spcBef>
                <a:spcPts val="1000"/>
              </a:spcBef>
              <a:spcAft>
                <a:spcPts val="0"/>
              </a:spcAft>
              <a:buSzPts val="2600"/>
              <a:buChar char="○"/>
            </a:pPr>
            <a:r>
              <a:rPr b="1" lang="en-US" sz="2800"/>
              <a:t>Leermiddelen:</a:t>
            </a:r>
            <a:r>
              <a:rPr lang="en-US" sz="2800"/>
              <a:t> H5P (interactieve inhoud), coderingsspellen (CodeCombat).</a:t>
            </a:r>
            <a:endParaRPr sz="2800"/>
          </a:p>
          <a:p>
            <a:pPr indent="0" lvl="0" marL="0" marR="0" rtl="0" algn="l">
              <a:lnSpc>
                <a:spcPct val="90000"/>
              </a:lnSpc>
              <a:spcBef>
                <a:spcPts val="1000"/>
              </a:spcBef>
              <a:spcAft>
                <a:spcPts val="0"/>
              </a:spcAft>
              <a:buSzPts val="2200"/>
              <a:buNone/>
            </a:pPr>
            <a:r>
              <a:t/>
            </a:r>
            <a:endParaRPr sz="3000"/>
          </a:p>
          <a:p>
            <a:pPr indent="-419100" lvl="1" marL="1371600" marR="0" rtl="0" algn="l">
              <a:lnSpc>
                <a:spcPct val="90000"/>
              </a:lnSpc>
              <a:spcBef>
                <a:spcPts val="1000"/>
              </a:spcBef>
              <a:spcAft>
                <a:spcPts val="0"/>
              </a:spcAft>
              <a:buSzPts val="2600"/>
              <a:buChar char="○"/>
            </a:pPr>
            <a:r>
              <a:rPr b="1" lang="en-US" sz="2800"/>
              <a:t>Beoordelingsinstrumenten:</a:t>
            </a:r>
            <a:r>
              <a:rPr lang="en-US" sz="2800"/>
              <a:t> Kahoot (live quizzen), Moodle quizzen, Chatbots.</a:t>
            </a:r>
            <a:endParaRPr sz="2800"/>
          </a:p>
          <a:p>
            <a:pPr indent="0" lvl="0" marL="0" marR="0" rtl="0" algn="l">
              <a:lnSpc>
                <a:spcPct val="90000"/>
              </a:lnSpc>
              <a:spcBef>
                <a:spcPts val="1000"/>
              </a:spcBef>
              <a:spcAft>
                <a:spcPts val="0"/>
              </a:spcAft>
              <a:buSzPts val="2200"/>
              <a:buNone/>
            </a:pPr>
            <a:r>
              <a:t/>
            </a:r>
            <a:endParaRPr sz="3000"/>
          </a:p>
          <a:p>
            <a:pPr indent="-419100" lvl="1" marL="1371600" marR="0" rtl="0" algn="l">
              <a:lnSpc>
                <a:spcPct val="90000"/>
              </a:lnSpc>
              <a:spcBef>
                <a:spcPts val="1000"/>
              </a:spcBef>
              <a:spcAft>
                <a:spcPts val="0"/>
              </a:spcAft>
              <a:buSzPts val="2600"/>
              <a:buChar char="○"/>
            </a:pPr>
            <a:r>
              <a:rPr b="1" lang="en-US" sz="2800"/>
              <a:t>Tools voor samenwerking:</a:t>
            </a:r>
            <a:r>
              <a:rPr lang="en-US" sz="2800"/>
              <a:t> Mentimeter, Padlet, Google Jamboard.</a:t>
            </a:r>
            <a:endParaRPr sz="2800"/>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1" name="Shape 141"/>
        <p:cNvGrpSpPr/>
        <p:nvPr/>
      </p:nvGrpSpPr>
      <p:grpSpPr>
        <a:xfrm>
          <a:off x="0" y="0"/>
          <a:ext cx="0" cy="0"/>
          <a:chOff x="0" y="0"/>
          <a:chExt cx="0" cy="0"/>
        </a:xfrm>
      </p:grpSpPr>
      <p:sp>
        <p:nvSpPr>
          <p:cNvPr id="142" name="Google Shape;142;g3501b5cbe11_1_2"/>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lang="en-US"/>
              <a:t>Verkenning van online hulpmiddelen voor informaticaonderwijs</a:t>
            </a:r>
            <a:endParaRPr/>
          </a:p>
        </p:txBody>
      </p:sp>
      <p:sp>
        <p:nvSpPr>
          <p:cNvPr id="143" name="Google Shape;143;g3501b5cbe11_1_2"/>
          <p:cNvSpPr txBox="1"/>
          <p:nvPr>
            <p:ph idx="1" type="body"/>
          </p:nvPr>
        </p:nvSpPr>
        <p:spPr>
          <a:xfrm>
            <a:off x="97971" y="881743"/>
            <a:ext cx="11944500" cy="5870100"/>
          </a:xfrm>
          <a:prstGeom prst="rect">
            <a:avLst/>
          </a:prstGeom>
          <a:noFill/>
          <a:ln>
            <a:noFill/>
          </a:ln>
        </p:spPr>
        <p:txBody>
          <a:bodyPr anchorCtr="0" anchor="t" bIns="45700" lIns="91425" spcFirstLastPara="1" rIns="91425" wrap="square" tIns="45700">
            <a:noAutofit/>
          </a:bodyPr>
          <a:lstStyle/>
          <a:p>
            <a:pPr indent="0" lvl="0" marL="0" rtl="0" algn="l">
              <a:lnSpc>
                <a:spcPct val="115000"/>
              </a:lnSpc>
              <a:spcBef>
                <a:spcPts val="1200"/>
              </a:spcBef>
              <a:spcAft>
                <a:spcPts val="0"/>
              </a:spcAft>
              <a:buSzPts val="2200"/>
              <a:buNone/>
            </a:pPr>
            <a:r>
              <a:rPr b="1" lang="en-US" sz="2400">
                <a:solidFill>
                  <a:srgbClr val="000000"/>
                </a:solidFill>
              </a:rPr>
              <a:t>Wat is H5P? </a:t>
            </a:r>
            <a:r>
              <a:rPr lang="en-US" sz="2400">
                <a:solidFill>
                  <a:srgbClr val="000000"/>
                </a:solidFill>
              </a:rPr>
              <a:t>H5P (HTML5 Package) is een open-source tool waarmee docenten </a:t>
            </a:r>
            <a:r>
              <a:rPr b="1" lang="en-US" sz="2400">
                <a:solidFill>
                  <a:srgbClr val="000000"/>
                </a:solidFill>
              </a:rPr>
              <a:t>boeiende, interactieve leerinhoud </a:t>
            </a:r>
            <a:r>
              <a:rPr lang="en-US" sz="2400">
                <a:solidFill>
                  <a:srgbClr val="000000"/>
                </a:solidFill>
              </a:rPr>
              <a:t>rechtstreeks in de browser kunnen maken - coderen is niet nodig.</a:t>
            </a:r>
            <a:endParaRPr sz="2400"/>
          </a:p>
          <a:p>
            <a:pPr indent="0" lvl="0" marL="0" rtl="0" algn="l">
              <a:lnSpc>
                <a:spcPct val="115000"/>
              </a:lnSpc>
              <a:spcBef>
                <a:spcPts val="1200"/>
              </a:spcBef>
              <a:spcAft>
                <a:spcPts val="0"/>
              </a:spcAft>
              <a:buSzPts val="2200"/>
              <a:buNone/>
            </a:pPr>
            <a:r>
              <a:rPr b="1" lang="en-US" sz="2400">
                <a:solidFill>
                  <a:srgbClr val="000000"/>
                </a:solidFill>
              </a:rPr>
              <a:t>Belangrijkste functies:</a:t>
            </a:r>
            <a:endParaRPr b="1" sz="1800">
              <a:solidFill>
                <a:srgbClr val="000000"/>
              </a:solidFill>
            </a:endParaRPr>
          </a:p>
          <a:p>
            <a:pPr indent="-342900" lvl="0" marL="457200" rtl="0" algn="l">
              <a:lnSpc>
                <a:spcPct val="115000"/>
              </a:lnSpc>
              <a:spcBef>
                <a:spcPts val="1200"/>
              </a:spcBef>
              <a:spcAft>
                <a:spcPts val="0"/>
              </a:spcAft>
              <a:buClr>
                <a:srgbClr val="000000"/>
              </a:buClr>
              <a:buSzPts val="1800"/>
              <a:buChar char="●"/>
            </a:pPr>
            <a:r>
              <a:rPr lang="en-US" sz="1800">
                <a:solidFill>
                  <a:srgbClr val="000000"/>
                </a:solidFill>
              </a:rPr>
              <a:t>🧠 </a:t>
            </a:r>
            <a:r>
              <a:rPr b="1" lang="en-US" sz="1800">
                <a:solidFill>
                  <a:srgbClr val="000000"/>
                </a:solidFill>
              </a:rPr>
              <a:t>Interactieve video's </a:t>
            </a:r>
            <a:r>
              <a:rPr lang="en-US" sz="1800">
                <a:solidFill>
                  <a:srgbClr val="000000"/>
                </a:solidFill>
              </a:rPr>
              <a:t>- Embed quizzen en prompts in educatieve video's</a:t>
            </a:r>
            <a:endParaRPr sz="1800">
              <a:solidFill>
                <a:srgbClr val="000000"/>
              </a:solidFill>
            </a:endParaRPr>
          </a:p>
          <a:p>
            <a:pPr indent="-342900" lvl="0" marL="457200" rtl="0" algn="l">
              <a:lnSpc>
                <a:spcPct val="115000"/>
              </a:lnSpc>
              <a:spcBef>
                <a:spcPts val="0"/>
              </a:spcBef>
              <a:spcAft>
                <a:spcPts val="0"/>
              </a:spcAft>
              <a:buClr>
                <a:srgbClr val="000000"/>
              </a:buClr>
              <a:buSzPts val="1800"/>
              <a:buChar char="●"/>
            </a:pPr>
            <a:r>
              <a:rPr b="1" lang="en-US" sz="1800">
                <a:solidFill>
                  <a:srgbClr val="000000"/>
                </a:solidFill>
              </a:rPr>
              <a:t>Cursuspresentaties </a:t>
            </a:r>
            <a:r>
              <a:rPr lang="en-US" sz="1800">
                <a:solidFill>
                  <a:srgbClr val="000000"/>
                </a:solidFill>
              </a:rPr>
              <a:t>- Op dia's gebaseerde leermodules maken</a:t>
            </a:r>
            <a:endParaRPr sz="1800">
              <a:solidFill>
                <a:srgbClr val="000000"/>
              </a:solidFill>
            </a:endParaRPr>
          </a:p>
          <a:p>
            <a:pPr indent="-342900" lvl="0" marL="457200" rtl="0" algn="l">
              <a:lnSpc>
                <a:spcPct val="115000"/>
              </a:lnSpc>
              <a:spcBef>
                <a:spcPts val="0"/>
              </a:spcBef>
              <a:spcAft>
                <a:spcPts val="0"/>
              </a:spcAft>
              <a:buClr>
                <a:srgbClr val="000000"/>
              </a:buClr>
              <a:buSzPts val="1800"/>
              <a:buChar char="●"/>
            </a:pPr>
            <a:r>
              <a:rPr b="1" lang="en-US" sz="1800">
                <a:solidFill>
                  <a:srgbClr val="000000"/>
                </a:solidFill>
              </a:rPr>
              <a:t>Quizzen en beoordelingen </a:t>
            </a:r>
            <a:r>
              <a:rPr lang="en-US" sz="1800">
                <a:solidFill>
                  <a:srgbClr val="000000"/>
                </a:solidFill>
              </a:rPr>
              <a:t>- Meerkeuze, slepen en neerzetten, lege vakjes invullen</a:t>
            </a:r>
            <a:endParaRPr sz="1800">
              <a:solidFill>
                <a:srgbClr val="000000"/>
              </a:solidFill>
            </a:endParaRPr>
          </a:p>
          <a:p>
            <a:pPr indent="-342900" lvl="0" marL="457200" rtl="0" algn="l">
              <a:lnSpc>
                <a:spcPct val="115000"/>
              </a:lnSpc>
              <a:spcBef>
                <a:spcPts val="0"/>
              </a:spcBef>
              <a:spcAft>
                <a:spcPts val="0"/>
              </a:spcAft>
              <a:buClr>
                <a:srgbClr val="000000"/>
              </a:buClr>
              <a:buSzPts val="1800"/>
              <a:buChar char="●"/>
            </a:pPr>
            <a:r>
              <a:rPr b="1" lang="en-US" sz="1800">
                <a:solidFill>
                  <a:srgbClr val="000000"/>
                </a:solidFill>
              </a:rPr>
              <a:t>Spelletjes en activiteiten </a:t>
            </a:r>
            <a:r>
              <a:rPr lang="en-US" sz="1800">
                <a:solidFill>
                  <a:srgbClr val="000000"/>
                </a:solidFill>
              </a:rPr>
              <a:t>- Flashcards, geheugenspelletjes, tijdlijnen</a:t>
            </a:r>
            <a:endParaRPr sz="1800">
              <a:solidFill>
                <a:srgbClr val="000000"/>
              </a:solidFill>
            </a:endParaRPr>
          </a:p>
          <a:p>
            <a:pPr indent="0" lvl="0" marL="0" rtl="0" algn="l">
              <a:lnSpc>
                <a:spcPct val="115000"/>
              </a:lnSpc>
              <a:spcBef>
                <a:spcPts val="1200"/>
              </a:spcBef>
              <a:spcAft>
                <a:spcPts val="0"/>
              </a:spcAft>
              <a:buSzPts val="2200"/>
              <a:buNone/>
            </a:pPr>
            <a:r>
              <a:rPr b="1" lang="en-US" sz="2400">
                <a:solidFill>
                  <a:srgbClr val="000000"/>
                </a:solidFill>
              </a:rPr>
              <a:t>Waarom H5P in de klas gebruiken?</a:t>
            </a:r>
            <a:br>
              <a:rPr b="1" lang="en-US" sz="2400">
                <a:solidFill>
                  <a:srgbClr val="000000"/>
                </a:solidFill>
              </a:rPr>
            </a:br>
            <a:r>
              <a:rPr lang="en-US" sz="2400">
                <a:solidFill>
                  <a:srgbClr val="000000"/>
                </a:solidFill>
              </a:rPr>
              <a:t> ✅ Verhoogt de betrokkenheid van leerlingen</a:t>
            </a:r>
            <a:br>
              <a:rPr lang="en-US" sz="2400">
                <a:solidFill>
                  <a:srgbClr val="000000"/>
                </a:solidFill>
              </a:rPr>
            </a:br>
            <a:r>
              <a:rPr lang="en-US" sz="2400">
                <a:solidFill>
                  <a:srgbClr val="000000"/>
                </a:solidFill>
              </a:rPr>
              <a:t> ✅ Ondersteunt actief leren</a:t>
            </a:r>
            <a:br>
              <a:rPr lang="en-US" sz="2400">
                <a:solidFill>
                  <a:srgbClr val="000000"/>
                </a:solidFill>
              </a:rPr>
            </a:br>
            <a:r>
              <a:rPr lang="en-US" sz="2400">
                <a:solidFill>
                  <a:srgbClr val="000000"/>
                </a:solidFill>
              </a:rPr>
              <a:t> ✅ Eenvoudig te integreren met platforms zoals Moodle, WordPress en Drupal</a:t>
            </a:r>
            <a:br>
              <a:rPr lang="en-US" sz="2400">
                <a:solidFill>
                  <a:srgbClr val="000000"/>
                </a:solidFill>
              </a:rPr>
            </a:br>
            <a:r>
              <a:rPr lang="en-US" sz="2400">
                <a:solidFill>
                  <a:srgbClr val="000000"/>
                </a:solidFill>
              </a:rPr>
              <a:t> Gratis en mobielvriendelijk</a:t>
            </a:r>
            <a:endParaRPr sz="1800">
              <a:solidFill>
                <a:srgbClr val="000000"/>
              </a:solidFill>
            </a:endParaRPr>
          </a:p>
          <a:p>
            <a:pPr indent="0" lvl="0" marL="0" rtl="0" algn="l">
              <a:lnSpc>
                <a:spcPct val="115000"/>
              </a:lnSpc>
              <a:spcBef>
                <a:spcPts val="1200"/>
              </a:spcBef>
              <a:spcAft>
                <a:spcPts val="0"/>
              </a:spcAft>
              <a:buSzPts val="2200"/>
              <a:buNone/>
            </a:pPr>
            <a:r>
              <a:rPr lang="en-US" sz="1800" u="sng">
                <a:solidFill>
                  <a:schemeClr val="hlink"/>
                </a:solidFill>
                <a:hlinkClick r:id="rId3"/>
              </a:rPr>
              <a:t>https://h5p.org/content-types-and-applications</a:t>
            </a:r>
            <a:endParaRPr sz="1800">
              <a:solidFill>
                <a:srgbClr val="000000"/>
              </a:solidFill>
            </a:endParaRPr>
          </a:p>
          <a:p>
            <a:pPr indent="0" lvl="0" marL="0" rtl="0" algn="l">
              <a:lnSpc>
                <a:spcPct val="115000"/>
              </a:lnSpc>
              <a:spcBef>
                <a:spcPts val="1200"/>
              </a:spcBef>
              <a:spcAft>
                <a:spcPts val="0"/>
              </a:spcAft>
              <a:buSzPts val="2200"/>
              <a:buNone/>
            </a:pPr>
            <a:r>
              <a:t/>
            </a:r>
            <a:endParaRPr sz="2400">
              <a:solidFill>
                <a:srgbClr val="000000"/>
              </a:solidFill>
            </a:endParaRPr>
          </a:p>
          <a:p>
            <a:pPr indent="0" lvl="0" marL="0" marR="0" rtl="0" algn="l">
              <a:lnSpc>
                <a:spcPct val="90000"/>
              </a:lnSpc>
              <a:spcBef>
                <a:spcPts val="1200"/>
              </a:spcBef>
              <a:spcAft>
                <a:spcPts val="0"/>
              </a:spcAft>
              <a:buSzPts val="2200"/>
              <a:buNone/>
            </a:pPr>
            <a:r>
              <a:t/>
            </a:r>
            <a:endParaRPr sz="2400"/>
          </a:p>
          <a:p>
            <a:pPr indent="0" lvl="0" marL="914400" marR="0" rtl="0" algn="l">
              <a:lnSpc>
                <a:spcPct val="90000"/>
              </a:lnSpc>
              <a:spcBef>
                <a:spcPts val="1000"/>
              </a:spcBef>
              <a:spcAft>
                <a:spcPts val="0"/>
              </a:spcAft>
              <a:buSzPts val="2200"/>
              <a:buNone/>
            </a:pPr>
            <a:r>
              <a:t/>
            </a:r>
            <a:endParaRPr b="1" sz="3100"/>
          </a:p>
        </p:txBody>
      </p:sp>
      <p:pic>
        <p:nvPicPr>
          <p:cNvPr id="144" name="Google Shape;144;g3501b5cbe11_1_2"/>
          <p:cNvPicPr preferRelativeResize="0"/>
          <p:nvPr/>
        </p:nvPicPr>
        <p:blipFill rotWithShape="1">
          <a:blip r:embed="rId4">
            <a:alphaModFix/>
          </a:blip>
          <a:srcRect b="0" l="0" r="0" t="0"/>
          <a:stretch/>
        </p:blipFill>
        <p:spPr>
          <a:xfrm>
            <a:off x="8253175" y="2429900"/>
            <a:ext cx="3568250" cy="1998200"/>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CARDET Course template">
  <a:themeElements>
    <a:clrScheme name="TINKER">
      <a:dk1>
        <a:srgbClr val="1D1D1B"/>
      </a:dk1>
      <a:lt1>
        <a:srgbClr val="D1D1D1"/>
      </a:lt1>
      <a:dk2>
        <a:srgbClr val="1D1D1B"/>
      </a:dk2>
      <a:lt2>
        <a:srgbClr val="F2F2F2"/>
      </a:lt2>
      <a:accent1>
        <a:srgbClr val="16C45B"/>
      </a:accent1>
      <a:accent2>
        <a:srgbClr val="1D1D1B"/>
      </a:accent2>
      <a:accent3>
        <a:srgbClr val="16C45B"/>
      </a:accent3>
      <a:accent4>
        <a:srgbClr val="2B454E"/>
      </a:accent4>
      <a:accent5>
        <a:srgbClr val="C36358"/>
      </a:accent5>
      <a:accent6>
        <a:srgbClr val="16C45B"/>
      </a:accent6>
      <a:hlink>
        <a:srgbClr val="16C45B"/>
      </a:hlink>
      <a:folHlink>
        <a:srgbClr val="16C45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CARDET Course template - Cover page">
  <a:themeElements>
    <a:clrScheme name="TINKER">
      <a:dk1>
        <a:srgbClr val="1D1D1B"/>
      </a:dk1>
      <a:lt1>
        <a:srgbClr val="D1D1D1"/>
      </a:lt1>
      <a:dk2>
        <a:srgbClr val="1D1D1B"/>
      </a:dk2>
      <a:lt2>
        <a:srgbClr val="F2F2F2"/>
      </a:lt2>
      <a:accent1>
        <a:srgbClr val="16C45B"/>
      </a:accent1>
      <a:accent2>
        <a:srgbClr val="1D1D1B"/>
      </a:accent2>
      <a:accent3>
        <a:srgbClr val="16C45B"/>
      </a:accent3>
      <a:accent4>
        <a:srgbClr val="2B454E"/>
      </a:accent4>
      <a:accent5>
        <a:srgbClr val="C36358"/>
      </a:accent5>
      <a:accent6>
        <a:srgbClr val="16C45B"/>
      </a:accent6>
      <a:hlink>
        <a:srgbClr val="16C45B"/>
      </a:hlink>
      <a:folHlink>
        <a:srgbClr val="16C45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4.xml><?xml version="1.0" encoding="utf-8"?>
<a:theme xmlns:a="http://schemas.openxmlformats.org/drawingml/2006/main" xmlns:r="http://schemas.openxmlformats.org/officeDocument/2006/relationships" name="CARDET Course template">
  <a:themeElements>
    <a:clrScheme name="TINKER">
      <a:dk1>
        <a:srgbClr val="1D1D1B"/>
      </a:dk1>
      <a:lt1>
        <a:srgbClr val="D1D1D1"/>
      </a:lt1>
      <a:dk2>
        <a:srgbClr val="1D1D1B"/>
      </a:dk2>
      <a:lt2>
        <a:srgbClr val="F2F2F2"/>
      </a:lt2>
      <a:accent1>
        <a:srgbClr val="16C45B"/>
      </a:accent1>
      <a:accent2>
        <a:srgbClr val="1D1D1B"/>
      </a:accent2>
      <a:accent3>
        <a:srgbClr val="16C45B"/>
      </a:accent3>
      <a:accent4>
        <a:srgbClr val="2B454E"/>
      </a:accent4>
      <a:accent5>
        <a:srgbClr val="C36358"/>
      </a:accent5>
      <a:accent6>
        <a:srgbClr val="16C45B"/>
      </a:accent6>
      <a:hlink>
        <a:srgbClr val="16C45B"/>
      </a:hlink>
      <a:folHlink>
        <a:srgbClr val="16C45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2014-07-11T09:12:14.0000000Z</dcterms:created>
  <dc:creator>2Fast4u</dc:creator>
</cp:coreProperties>
</file>